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7"/>
  </p:notesMasterIdLst>
  <p:sldIdLst>
    <p:sldId id="293" r:id="rId2"/>
    <p:sldId id="260" r:id="rId3"/>
    <p:sldId id="261" r:id="rId4"/>
    <p:sldId id="262" r:id="rId5"/>
    <p:sldId id="263" r:id="rId6"/>
    <p:sldId id="264" r:id="rId7"/>
    <p:sldId id="265" r:id="rId8"/>
    <p:sldId id="257" r:id="rId9"/>
    <p:sldId id="266" r:id="rId10"/>
    <p:sldId id="267" r:id="rId11"/>
    <p:sldId id="273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84" r:id="rId20"/>
    <p:sldId id="285" r:id="rId21"/>
    <p:sldId id="286" r:id="rId22"/>
    <p:sldId id="290" r:id="rId23"/>
    <p:sldId id="291" r:id="rId24"/>
    <p:sldId id="288" r:id="rId25"/>
    <p:sldId id="289" r:id="rId26"/>
  </p:sldIdLst>
  <p:sldSz cx="6858000" cy="5400675"/>
  <p:notesSz cx="9144000" cy="6858000"/>
  <p:defaultTextStyle>
    <a:defPPr>
      <a:defRPr lang="ru-RU"/>
    </a:defPPr>
    <a:lvl1pPr marL="0" algn="l" defTabSz="70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0166" algn="l" defTabSz="70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00332" algn="l" defTabSz="70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50499" algn="l" defTabSz="70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00665" algn="l" defTabSz="70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50831" algn="l" defTabSz="70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00996" algn="l" defTabSz="70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51162" algn="l" defTabSz="70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01329" algn="l" defTabSz="70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AEA4AA5-AA48-4D0C-8042-D86FAD6AAA77}">
          <p14:sldIdLst>
            <p14:sldId id="293"/>
            <p14:sldId id="260"/>
            <p14:sldId id="261"/>
            <p14:sldId id="262"/>
            <p14:sldId id="263"/>
            <p14:sldId id="264"/>
          </p14:sldIdLst>
        </p14:section>
        <p14:section name="Раздел без заголовка" id="{F94EB935-2ED0-43F5-88BC-686C662A23EC}">
          <p14:sldIdLst>
            <p14:sldId id="265"/>
            <p14:sldId id="257"/>
            <p14:sldId id="266"/>
            <p14:sldId id="267"/>
            <p14:sldId id="273"/>
            <p14:sldId id="268"/>
            <p14:sldId id="269"/>
            <p14:sldId id="270"/>
            <p14:sldId id="271"/>
            <p14:sldId id="272"/>
            <p14:sldId id="274"/>
            <p14:sldId id="275"/>
            <p14:sldId id="284"/>
            <p14:sldId id="285"/>
            <p14:sldId id="286"/>
            <p14:sldId id="290"/>
            <p14:sldId id="291"/>
            <p14:sldId id="288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70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524" y="90"/>
      </p:cViewPr>
      <p:guideLst>
        <p:guide orient="horz" pos="1701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5C189-D20D-497E-9560-A0CA98E71B7B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38463" y="514350"/>
            <a:ext cx="32670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B6516-9AFE-4779-84BF-5B8BC43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652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003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0166" algn="l" defTabSz="7003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00332" algn="l" defTabSz="7003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50499" algn="l" defTabSz="7003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00665" algn="l" defTabSz="7003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50831" algn="l" defTabSz="7003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00996" algn="l" defTabSz="7003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51162" algn="l" defTabSz="7003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01329" algn="l" defTabSz="7003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045199"/>
            <a:ext cx="6858000" cy="2355476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43" tIns="35022" rIns="70043" bIns="35022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304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43" tIns="35022" rIns="70043" bIns="35022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088695"/>
            <a:ext cx="6858000" cy="18002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43" tIns="35022" rIns="70043" bIns="35022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60157"/>
            <a:ext cx="6858000" cy="4020503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43" tIns="35022" rIns="70043" bIns="35022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3978879"/>
            <a:ext cx="4227758" cy="694669"/>
          </a:xfrm>
        </p:spPr>
        <p:txBody>
          <a:bodyPr>
            <a:normAutofit/>
          </a:bodyPr>
          <a:lstStyle>
            <a:lvl1pPr marL="0" indent="0" algn="l">
              <a:buNone/>
              <a:defRPr sz="1700">
                <a:solidFill>
                  <a:schemeClr val="tx2"/>
                </a:solidFill>
              </a:defRPr>
            </a:lvl1pPr>
            <a:lvl2pPr marL="350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00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50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00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5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01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51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01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2466679"/>
            <a:ext cx="5381513" cy="1412119"/>
          </a:xfrm>
          <a:effectLst/>
        </p:spPr>
        <p:txBody>
          <a:bodyPr>
            <a:noAutofit/>
          </a:bodyPr>
          <a:lstStyle>
            <a:lvl1pPr marL="490301" indent="-350215" algn="l">
              <a:defRPr sz="41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576071"/>
            <a:ext cx="4800600" cy="273634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296508"/>
            <a:ext cx="1543050" cy="412519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576072"/>
            <a:ext cx="3621965" cy="3854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576072"/>
            <a:ext cx="4800600" cy="273634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045199"/>
            <a:ext cx="6858000" cy="2355476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43" tIns="35022" rIns="70043" bIns="35022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304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43" tIns="35022" rIns="70043" bIns="3502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088695"/>
            <a:ext cx="6858000" cy="18002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43" tIns="35022" rIns="70043" bIns="35022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60157"/>
            <a:ext cx="6858000" cy="4020503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43" tIns="35022" rIns="70043" bIns="3502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1710960"/>
            <a:ext cx="4475000" cy="1908385"/>
          </a:xfrm>
          <a:effectLst/>
        </p:spPr>
        <p:txBody>
          <a:bodyPr anchor="b"/>
          <a:lstStyle>
            <a:lvl1pPr algn="r">
              <a:defRPr sz="35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3628415"/>
            <a:ext cx="4477871" cy="657925"/>
          </a:xfrm>
        </p:spPr>
        <p:txBody>
          <a:bodyPr anchor="t"/>
          <a:lstStyle>
            <a:lvl1pPr marL="0" indent="0" algn="r">
              <a:buNone/>
              <a:defRPr sz="1500">
                <a:solidFill>
                  <a:schemeClr val="tx2"/>
                </a:solidFill>
              </a:defRPr>
            </a:lvl1pPr>
            <a:lvl2pPr marL="3502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004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5064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0086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5107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0129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5150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8017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576071"/>
            <a:ext cx="2510028" cy="273634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576072"/>
            <a:ext cx="2510028" cy="273634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576072"/>
            <a:ext cx="2510028" cy="50381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18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350215" indent="0">
              <a:buNone/>
              <a:defRPr sz="1500" b="1"/>
            </a:lvl2pPr>
            <a:lvl3pPr marL="700430" indent="0">
              <a:buNone/>
              <a:defRPr sz="1400" b="1"/>
            </a:lvl3pPr>
            <a:lvl4pPr marL="1050646" indent="0">
              <a:buNone/>
              <a:defRPr sz="1200" b="1"/>
            </a:lvl4pPr>
            <a:lvl5pPr marL="1400861" indent="0">
              <a:buNone/>
              <a:defRPr sz="1200" b="1"/>
            </a:lvl5pPr>
            <a:lvl6pPr marL="1751076" indent="0">
              <a:buNone/>
              <a:defRPr sz="1200" b="1"/>
            </a:lvl6pPr>
            <a:lvl7pPr marL="2101291" indent="0">
              <a:buNone/>
              <a:defRPr sz="1200" b="1"/>
            </a:lvl7pPr>
            <a:lvl8pPr marL="2451506" indent="0">
              <a:buNone/>
              <a:defRPr sz="1200" b="1"/>
            </a:lvl8pPr>
            <a:lvl9pPr marL="2801722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102758"/>
            <a:ext cx="2510028" cy="216027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576072"/>
            <a:ext cx="2510028" cy="50381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18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350215" indent="0">
              <a:buNone/>
              <a:defRPr sz="1500" b="1"/>
            </a:lvl2pPr>
            <a:lvl3pPr marL="700430" indent="0">
              <a:buNone/>
              <a:defRPr sz="1400" b="1"/>
            </a:lvl3pPr>
            <a:lvl4pPr marL="1050646" indent="0">
              <a:buNone/>
              <a:defRPr sz="1200" b="1"/>
            </a:lvl4pPr>
            <a:lvl5pPr marL="1400861" indent="0">
              <a:buNone/>
              <a:defRPr sz="1200" b="1"/>
            </a:lvl5pPr>
            <a:lvl6pPr marL="1751076" indent="0">
              <a:buNone/>
              <a:defRPr sz="1200" b="1"/>
            </a:lvl6pPr>
            <a:lvl7pPr marL="2101291" indent="0">
              <a:buNone/>
              <a:defRPr sz="1200" b="1"/>
            </a:lvl7pPr>
            <a:lvl8pPr marL="2451506" indent="0">
              <a:buNone/>
              <a:defRPr sz="1200" b="1"/>
            </a:lvl8pPr>
            <a:lvl9pPr marL="2801722" indent="0">
              <a:buNone/>
              <a:defRPr sz="1200" b="1"/>
            </a:lvl9pPr>
          </a:lstStyle>
          <a:p>
            <a:pPr marL="0" lvl="0" indent="0" algn="ctr" defTabSz="700430" rtl="0" eaLnBrk="1" latinLnBrk="0" hangingPunct="1">
              <a:spcBef>
                <a:spcPct val="20000"/>
              </a:spcBef>
              <a:spcAft>
                <a:spcPts val="23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101738"/>
            <a:ext cx="2510028" cy="216027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1740218"/>
            <a:ext cx="2727064" cy="991063"/>
          </a:xfrm>
          <a:effectLst/>
        </p:spPr>
        <p:txBody>
          <a:bodyPr anchor="b">
            <a:noAutofit/>
          </a:bodyPr>
          <a:lstStyle>
            <a:lvl1pPr marL="175108" indent="-175108" algn="l">
              <a:defRPr sz="21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576072"/>
            <a:ext cx="3012814" cy="3854600"/>
          </a:xfrm>
        </p:spPr>
        <p:txBody>
          <a:bodyPr anchor="ctr"/>
          <a:lstStyle>
            <a:lvl1pPr>
              <a:defRPr sz="17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2754519"/>
            <a:ext cx="2541495" cy="1684870"/>
          </a:xfrm>
        </p:spPr>
        <p:txBody>
          <a:bodyPr/>
          <a:lstStyle>
            <a:lvl1pPr marL="0" indent="0">
              <a:buNone/>
              <a:defRPr sz="1100"/>
            </a:lvl1pPr>
            <a:lvl2pPr marL="350215" indent="0">
              <a:buNone/>
              <a:defRPr sz="900"/>
            </a:lvl2pPr>
            <a:lvl3pPr marL="700430" indent="0">
              <a:buNone/>
              <a:defRPr sz="800"/>
            </a:lvl3pPr>
            <a:lvl4pPr marL="1050646" indent="0">
              <a:buNone/>
              <a:defRPr sz="700"/>
            </a:lvl4pPr>
            <a:lvl5pPr marL="1400861" indent="0">
              <a:buNone/>
              <a:defRPr sz="700"/>
            </a:lvl5pPr>
            <a:lvl6pPr marL="1751076" indent="0">
              <a:buNone/>
              <a:defRPr sz="700"/>
            </a:lvl6pPr>
            <a:lvl7pPr marL="2101291" indent="0">
              <a:buNone/>
              <a:defRPr sz="700"/>
            </a:lvl7pPr>
            <a:lvl8pPr marL="2451506" indent="0">
              <a:buNone/>
              <a:defRPr sz="700"/>
            </a:lvl8pPr>
            <a:lvl9pPr marL="2801722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045199"/>
            <a:ext cx="6858000" cy="2355476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43" tIns="35022" rIns="70043" bIns="35022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304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43" tIns="35022" rIns="70043" bIns="35022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088695"/>
            <a:ext cx="6858000" cy="18002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43" tIns="35022" rIns="70043" bIns="35022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60157"/>
            <a:ext cx="6858000" cy="4020503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43" tIns="35022" rIns="70043" bIns="35022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900113"/>
            <a:ext cx="3086100" cy="2463147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1500"/>
            </a:lvl1pPr>
            <a:lvl2pPr marL="350215" indent="0">
              <a:buNone/>
              <a:defRPr sz="2100"/>
            </a:lvl2pPr>
            <a:lvl3pPr marL="700430" indent="0">
              <a:buNone/>
              <a:defRPr sz="1800"/>
            </a:lvl3pPr>
            <a:lvl4pPr marL="1050646" indent="0">
              <a:buNone/>
              <a:defRPr sz="1500"/>
            </a:lvl4pPr>
            <a:lvl5pPr marL="1400861" indent="0">
              <a:buNone/>
              <a:defRPr sz="1500"/>
            </a:lvl5pPr>
            <a:lvl6pPr marL="1751076" indent="0">
              <a:buNone/>
              <a:defRPr sz="1500"/>
            </a:lvl6pPr>
            <a:lvl7pPr marL="2101291" indent="0">
              <a:buNone/>
              <a:defRPr sz="1500"/>
            </a:lvl7pPr>
            <a:lvl8pPr marL="2451506" indent="0">
              <a:buNone/>
              <a:defRPr sz="1500"/>
            </a:lvl8pPr>
            <a:lvl9pPr marL="2801722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795758"/>
            <a:ext cx="2770586" cy="1703378"/>
          </a:xfrm>
        </p:spPr>
        <p:txBody>
          <a:bodyPr anchor="b"/>
          <a:lstStyle>
            <a:lvl1pPr marL="140086" indent="-140086">
              <a:buFont typeface="Georgia" pitchFamily="18" charset="0"/>
              <a:buChar char="*"/>
              <a:defRPr sz="1200"/>
            </a:lvl1pPr>
            <a:lvl2pPr marL="350215" indent="0">
              <a:buNone/>
              <a:defRPr sz="900"/>
            </a:lvl2pPr>
            <a:lvl3pPr marL="700430" indent="0">
              <a:buNone/>
              <a:defRPr sz="800"/>
            </a:lvl3pPr>
            <a:lvl4pPr marL="1050646" indent="0">
              <a:buNone/>
              <a:defRPr sz="700"/>
            </a:lvl4pPr>
            <a:lvl5pPr marL="1400861" indent="0">
              <a:buNone/>
              <a:defRPr sz="700"/>
            </a:lvl5pPr>
            <a:lvl6pPr marL="1751076" indent="0">
              <a:buNone/>
              <a:defRPr sz="700"/>
            </a:lvl6pPr>
            <a:lvl7pPr marL="2101291" indent="0">
              <a:buNone/>
              <a:defRPr sz="700"/>
            </a:lvl7pPr>
            <a:lvl8pPr marL="2451506" indent="0">
              <a:buNone/>
              <a:defRPr sz="700"/>
            </a:lvl8pPr>
            <a:lvl9pPr marL="2801722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3515731"/>
            <a:ext cx="4787654" cy="900113"/>
          </a:xfrm>
        </p:spPr>
        <p:txBody>
          <a:bodyPr anchor="b">
            <a:noAutofit/>
          </a:bodyPr>
          <a:lstStyle>
            <a:lvl1pPr algn="l">
              <a:defRPr sz="35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20502"/>
            <a:ext cx="6858000" cy="1380173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43" tIns="35022" rIns="70043" bIns="35022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402050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43" tIns="35022" rIns="70043" bIns="3502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967539"/>
            <a:ext cx="6858000" cy="18002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43" tIns="35022" rIns="70043" bIns="35022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60157"/>
            <a:ext cx="6858000" cy="4020503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043" tIns="35022" rIns="70043" bIns="35022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3443082"/>
            <a:ext cx="4884383" cy="900113"/>
          </a:xfrm>
          <a:prstGeom prst="rect">
            <a:avLst/>
          </a:prstGeom>
          <a:effectLst/>
        </p:spPr>
        <p:txBody>
          <a:bodyPr vert="horz" lIns="70043" tIns="35022" rIns="70043" bIns="35022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576655"/>
            <a:ext cx="4800600" cy="2736342"/>
          </a:xfrm>
          <a:prstGeom prst="rect">
            <a:avLst/>
          </a:prstGeom>
        </p:spPr>
        <p:txBody>
          <a:bodyPr vert="horz" lIns="70043" tIns="35022" rIns="70043" bIns="3502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4860608"/>
            <a:ext cx="1885950" cy="287536"/>
          </a:xfrm>
          <a:prstGeom prst="rect">
            <a:avLst/>
          </a:prstGeom>
        </p:spPr>
        <p:txBody>
          <a:bodyPr vert="horz" lIns="70043" tIns="35022" rIns="70043" bIns="35022" rtlCol="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4860608"/>
            <a:ext cx="2514601" cy="287536"/>
          </a:xfrm>
          <a:prstGeom prst="rect">
            <a:avLst/>
          </a:prstGeom>
        </p:spPr>
        <p:txBody>
          <a:bodyPr vert="horz" lIns="70043" tIns="35022" rIns="70043" bIns="35022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4860608"/>
            <a:ext cx="1371600" cy="287536"/>
          </a:xfrm>
          <a:prstGeom prst="rect">
            <a:avLst/>
          </a:prstGeom>
        </p:spPr>
        <p:txBody>
          <a:bodyPr vert="horz" lIns="70043" tIns="35022" rIns="70043" bIns="35022" rtlCol="0" anchor="ctr"/>
          <a:lstStyle>
            <a:lvl1pPr algn="ctr">
              <a:defRPr sz="9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245151" indent="-245151" algn="r" defTabSz="70043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35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5108" indent="-140086" algn="l" defTabSz="700430" rtl="0" eaLnBrk="1" latinLnBrk="0" hangingPunct="1">
        <a:spcBef>
          <a:spcPct val="20000"/>
        </a:spcBef>
        <a:spcAft>
          <a:spcPts val="23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20258" indent="-140086" algn="l" defTabSz="700430" rtl="0" eaLnBrk="1" latinLnBrk="0" hangingPunct="1">
        <a:spcBef>
          <a:spcPct val="20000"/>
        </a:spcBef>
        <a:spcAft>
          <a:spcPts val="23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30387" indent="-140086" algn="l" defTabSz="700430" rtl="0" eaLnBrk="1" latinLnBrk="0" hangingPunct="1">
        <a:spcBef>
          <a:spcPct val="20000"/>
        </a:spcBef>
        <a:spcAft>
          <a:spcPts val="23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40516" indent="-140086" algn="l" defTabSz="700430" rtl="0" eaLnBrk="1" latinLnBrk="0" hangingPunct="1">
        <a:spcBef>
          <a:spcPct val="20000"/>
        </a:spcBef>
        <a:spcAft>
          <a:spcPts val="23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64654" indent="-140086" algn="l" defTabSz="700430" rtl="0" eaLnBrk="1" latinLnBrk="0" hangingPunct="1">
        <a:spcBef>
          <a:spcPct val="20000"/>
        </a:spcBef>
        <a:spcAft>
          <a:spcPts val="23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74783" indent="-140086" algn="l" defTabSz="700430" rtl="0" eaLnBrk="1" latinLnBrk="0" hangingPunct="1">
        <a:spcBef>
          <a:spcPct val="20000"/>
        </a:spcBef>
        <a:spcAft>
          <a:spcPts val="23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505925" indent="-140086" algn="l" defTabSz="700430" rtl="0" eaLnBrk="1" latinLnBrk="0" hangingPunct="1">
        <a:spcBef>
          <a:spcPct val="20000"/>
        </a:spcBef>
        <a:spcAft>
          <a:spcPts val="23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751076" indent="-140086" algn="l" defTabSz="700430" rtl="0" eaLnBrk="1" latinLnBrk="0" hangingPunct="1">
        <a:spcBef>
          <a:spcPct val="20000"/>
        </a:spcBef>
        <a:spcAft>
          <a:spcPts val="23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982218" indent="-140086" algn="l" defTabSz="700430" rtl="0" eaLnBrk="1" latinLnBrk="0" hangingPunct="1">
        <a:spcBef>
          <a:spcPct val="20000"/>
        </a:spcBef>
        <a:spcAft>
          <a:spcPts val="23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04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0215" algn="l" defTabSz="7004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00430" algn="l" defTabSz="7004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50646" algn="l" defTabSz="7004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00861" algn="l" defTabSz="7004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1076" algn="l" defTabSz="7004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01291" algn="l" defTabSz="7004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51506" algn="l" defTabSz="7004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01722" algn="l" defTabSz="7004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656" y="15825"/>
            <a:ext cx="6336704" cy="629337"/>
          </a:xfrm>
          <a:effectLst/>
        </p:spPr>
        <p:txBody>
          <a:bodyPr/>
          <a:lstStyle/>
          <a:p>
            <a:pPr marL="0" indent="0" algn="ctr">
              <a:buNone/>
            </a:pPr>
            <a:r>
              <a:rPr lang="ru-RU" sz="1100" i="1" dirty="0" smtClean="0"/>
              <a:t>МУНИЦИПАЛЬНОЕ ДОШКОЛЬНОЕ ОБРАЗОВАТЕЛЬНОЕ УЧРЕЖДЕНИЕ </a:t>
            </a:r>
            <a:r>
              <a:rPr lang="ru-RU" sz="1100" i="1" dirty="0" smtClean="0"/>
              <a:t/>
            </a:r>
            <a:br>
              <a:rPr lang="ru-RU" sz="1100" i="1" dirty="0" smtClean="0"/>
            </a:br>
            <a:r>
              <a:rPr lang="ru-RU" sz="1100" i="1" dirty="0" smtClean="0"/>
              <a:t>«</a:t>
            </a:r>
            <a:r>
              <a:rPr lang="ru-RU" sz="1100" i="1" dirty="0" smtClean="0"/>
              <a:t>ДЕТСКИЙ САД №4 </a:t>
            </a:r>
            <a:r>
              <a:rPr lang="ru-RU" sz="1100" i="1" dirty="0" err="1" smtClean="0"/>
              <a:t>р.п</a:t>
            </a:r>
            <a:r>
              <a:rPr lang="ru-RU" sz="1100" i="1" dirty="0" smtClean="0"/>
              <a:t>. Семибратово»</a:t>
            </a:r>
            <a:endParaRPr lang="ru-RU" sz="11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0648" y="1044153"/>
            <a:ext cx="6408712" cy="4104456"/>
          </a:xfrm>
          <a:effectLst/>
        </p:spPr>
        <p:txBody>
          <a:bodyPr>
            <a:normAutofit/>
          </a:bodyPr>
          <a:lstStyle/>
          <a:p>
            <a:pPr algn="ctr"/>
            <a:r>
              <a:rPr lang="ru-RU" sz="4800" i="1" dirty="0" smtClean="0"/>
              <a:t>Познавательно-исследовательская деятельность в ДОУ</a:t>
            </a:r>
          </a:p>
          <a:p>
            <a:pPr algn="ctr"/>
            <a:endParaRPr lang="ru-RU" sz="1600" i="1" dirty="0" smtClean="0"/>
          </a:p>
          <a:p>
            <a:r>
              <a:rPr lang="ru-RU" sz="1600" i="1" dirty="0" smtClean="0"/>
              <a:t>                     Работу выполнила</a:t>
            </a:r>
          </a:p>
          <a:p>
            <a:r>
              <a:rPr lang="ru-RU" sz="1600" i="1" dirty="0" smtClean="0"/>
              <a:t>Рожкова Ирина Николаевна</a:t>
            </a:r>
            <a:endParaRPr lang="ru-RU" sz="1600" i="1" dirty="0"/>
          </a:p>
          <a:p>
            <a:r>
              <a:rPr lang="ru-RU" sz="1600" i="1" dirty="0"/>
              <a:t>в</a:t>
            </a:r>
            <a:r>
              <a:rPr lang="ru-RU" sz="1600" i="1" dirty="0" smtClean="0"/>
              <a:t>оспитатель высшей категории</a:t>
            </a:r>
          </a:p>
          <a:p>
            <a:pPr algn="ctr"/>
            <a:endParaRPr lang="ru-RU" sz="1600" i="1" dirty="0" smtClean="0"/>
          </a:p>
          <a:p>
            <a:pPr algn="ctr"/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146582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633" y="540098"/>
            <a:ext cx="6624736" cy="50405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Э</a:t>
            </a:r>
            <a:r>
              <a:rPr lang="ru-RU" dirty="0" smtClean="0"/>
              <a:t>лементарность опытов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8640" y="1692225"/>
            <a:ext cx="6480720" cy="3960440"/>
          </a:xfrm>
        </p:spPr>
        <p:txBody>
          <a:bodyPr/>
          <a:lstStyle/>
          <a:p>
            <a:pPr algn="l"/>
            <a:r>
              <a:rPr lang="ru-RU" sz="2000" dirty="0"/>
              <a:t>•	во - первых, в характере решаемых задач: они неизвестны только детям;</a:t>
            </a:r>
          </a:p>
          <a:p>
            <a:pPr algn="l"/>
            <a:r>
              <a:rPr lang="ru-RU" sz="2000" dirty="0"/>
              <a:t>•	во – вторых, в процессе этих опытов не происходит научных открытий, а формируются элементарные понятия и умозаключения;</a:t>
            </a:r>
          </a:p>
          <a:p>
            <a:pPr algn="l"/>
            <a:r>
              <a:rPr lang="ru-RU" sz="2000" dirty="0"/>
              <a:t>•	в - третьих, они практически безопасны;</a:t>
            </a:r>
          </a:p>
          <a:p>
            <a:pPr algn="l"/>
            <a:r>
              <a:rPr lang="ru-RU" sz="2000" dirty="0"/>
              <a:t>•	в - четвертых, в такой работе используется обычное бытовое, игровое и нестандартное оборудование. 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212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633" y="252066"/>
            <a:ext cx="6624736" cy="48532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/>
              <a:t>Классификация экспериментов</a:t>
            </a:r>
            <a:r>
              <a:rPr lang="en-US" sz="3200" dirty="0"/>
              <a:t>: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0649" y="900137"/>
            <a:ext cx="6336704" cy="4320480"/>
          </a:xfrm>
        </p:spPr>
        <p:txBody>
          <a:bodyPr>
            <a:normAutofit lnSpcReduction="10000"/>
          </a:bodyPr>
          <a:lstStyle/>
          <a:p>
            <a:pPr marL="285710" indent="-285710" algn="l">
              <a:buFont typeface="Wingdings" panose="05000000000000000000" pitchFamily="2" charset="2"/>
              <a:buChar char="Ø"/>
            </a:pPr>
            <a:r>
              <a:rPr lang="ru-RU" sz="1800" i="1" dirty="0"/>
              <a:t>По характеру объектов, используемых в эксперименте.</a:t>
            </a:r>
          </a:p>
          <a:p>
            <a:pPr marL="285710" indent="-285710" algn="l">
              <a:buFont typeface="Wingdings" panose="05000000000000000000" pitchFamily="2" charset="2"/>
              <a:buChar char="Ø"/>
            </a:pPr>
            <a:r>
              <a:rPr lang="ru-RU" sz="1800" i="1" dirty="0"/>
              <a:t>По месту проведения опытов.</a:t>
            </a:r>
          </a:p>
          <a:p>
            <a:pPr marL="285710" indent="-285710" algn="l">
              <a:buFont typeface="Wingdings" panose="05000000000000000000" pitchFamily="2" charset="2"/>
              <a:buChar char="Ø"/>
            </a:pPr>
            <a:r>
              <a:rPr lang="ru-RU" sz="1800" i="1" dirty="0"/>
              <a:t>По количеству детей.</a:t>
            </a:r>
          </a:p>
          <a:p>
            <a:pPr marL="285710" indent="-285710" algn="l">
              <a:buFont typeface="Wingdings" panose="05000000000000000000" pitchFamily="2" charset="2"/>
              <a:buChar char="Ø"/>
            </a:pPr>
            <a:r>
              <a:rPr lang="ru-RU" sz="1800" i="1" dirty="0"/>
              <a:t>По причине их поведения.</a:t>
            </a:r>
          </a:p>
          <a:p>
            <a:pPr marL="285710" indent="-285710" algn="l">
              <a:buFont typeface="Wingdings" panose="05000000000000000000" pitchFamily="2" charset="2"/>
              <a:buChar char="Ø"/>
            </a:pPr>
            <a:r>
              <a:rPr lang="ru-RU" sz="1800" i="1" dirty="0"/>
              <a:t>По характеру включения в педагогический процесс.</a:t>
            </a:r>
          </a:p>
          <a:p>
            <a:pPr marL="285710" indent="-285710" algn="l">
              <a:buFont typeface="Wingdings" panose="05000000000000000000" pitchFamily="2" charset="2"/>
              <a:buChar char="Ø"/>
            </a:pPr>
            <a:r>
              <a:rPr lang="ru-RU" sz="1800" i="1" dirty="0"/>
              <a:t>По продолжительности.</a:t>
            </a:r>
          </a:p>
          <a:p>
            <a:pPr marL="285710" indent="-285710" algn="l">
              <a:buFont typeface="Wingdings" panose="05000000000000000000" pitchFamily="2" charset="2"/>
              <a:buChar char="Ø"/>
            </a:pPr>
            <a:r>
              <a:rPr lang="ru-RU" sz="1800" i="1" dirty="0"/>
              <a:t>По количеству наблюдений за одним и тем же объектом.</a:t>
            </a:r>
          </a:p>
          <a:p>
            <a:pPr marL="285710" indent="-285710" algn="l">
              <a:buFont typeface="Wingdings" panose="05000000000000000000" pitchFamily="2" charset="2"/>
              <a:buChar char="Ø"/>
            </a:pPr>
            <a:r>
              <a:rPr lang="ru-RU" sz="1800" i="1" dirty="0"/>
              <a:t>По месту в цикле.</a:t>
            </a:r>
          </a:p>
          <a:p>
            <a:pPr marL="285710" indent="-285710" algn="l">
              <a:buFont typeface="Wingdings" panose="05000000000000000000" pitchFamily="2" charset="2"/>
              <a:buChar char="Ø"/>
            </a:pPr>
            <a:r>
              <a:rPr lang="ru-RU" sz="1800" i="1" dirty="0"/>
              <a:t>По характеру мыслительных операций.</a:t>
            </a:r>
          </a:p>
          <a:p>
            <a:pPr marL="285710" indent="-285710" algn="l">
              <a:buFont typeface="Wingdings" panose="05000000000000000000" pitchFamily="2" charset="2"/>
              <a:buChar char="Ø"/>
            </a:pPr>
            <a:r>
              <a:rPr lang="ru-RU" sz="1800" i="1" dirty="0"/>
              <a:t>По характеру познавательной деятельности детей.</a:t>
            </a:r>
          </a:p>
          <a:p>
            <a:pPr marL="285710" indent="-285710" algn="l">
              <a:buFont typeface="Wingdings" panose="05000000000000000000" pitchFamily="2" charset="2"/>
              <a:buChar char="Ø"/>
            </a:pPr>
            <a:r>
              <a:rPr lang="ru-RU" sz="1800" i="1" dirty="0"/>
              <a:t>По способу применения в аудитории.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1062814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632" y="324074"/>
            <a:ext cx="6696744" cy="57606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Направления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0649" y="1332185"/>
            <a:ext cx="6408712" cy="3816424"/>
          </a:xfrm>
        </p:spPr>
        <p:txBody>
          <a:bodyPr/>
          <a:lstStyle/>
          <a:p>
            <a:pPr algn="l"/>
            <a:r>
              <a:rPr lang="en-US" sz="2400" dirty="0"/>
              <a:t>-</a:t>
            </a:r>
            <a:r>
              <a:rPr lang="ru-RU" sz="2400" dirty="0"/>
              <a:t>живая природа: характерные особенности сезонов разных природно-климатических зон, многообразие живых организмов и их приспособленность к окружающей среде.</a:t>
            </a:r>
          </a:p>
          <a:p>
            <a:pPr algn="l"/>
            <a:r>
              <a:rPr lang="en-US" sz="2400" dirty="0"/>
              <a:t>-</a:t>
            </a:r>
            <a:r>
              <a:rPr lang="ru-RU" sz="2400" dirty="0"/>
              <a:t>неживая природа: воздух, почва, вода, магниты, звук, свет.</a:t>
            </a:r>
          </a:p>
          <a:p>
            <a:pPr algn="l"/>
            <a:r>
              <a:rPr lang="en-US" sz="2400" dirty="0"/>
              <a:t>-</a:t>
            </a:r>
            <a:r>
              <a:rPr lang="ru-RU" sz="2400" dirty="0"/>
              <a:t>человек: функционирование организма, рукотворный мир, материалы и их свойства.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175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649" y="180059"/>
            <a:ext cx="6336704" cy="720079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/>
              <a:t>Структура детского экспериментирования</a:t>
            </a:r>
            <a:r>
              <a:rPr lang="en-US" sz="2800" dirty="0"/>
              <a:t>: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8640" y="1116161"/>
            <a:ext cx="6480720" cy="4104456"/>
          </a:xfrm>
        </p:spPr>
        <p:txBody>
          <a:bodyPr>
            <a:normAutofit/>
          </a:bodyPr>
          <a:lstStyle/>
          <a:p>
            <a:pPr algn="l"/>
            <a:r>
              <a:rPr lang="ru-RU" sz="2000" dirty="0"/>
              <a:t>- постановка проблемы, которую необходимо разрешить;</a:t>
            </a:r>
          </a:p>
          <a:p>
            <a:pPr algn="l"/>
            <a:r>
              <a:rPr lang="ru-RU" sz="2000" dirty="0"/>
              <a:t>- целеполагание (что нужно сделать для решения проблемы);</a:t>
            </a:r>
          </a:p>
          <a:p>
            <a:pPr algn="l"/>
            <a:r>
              <a:rPr lang="ru-RU" sz="2000" dirty="0"/>
              <a:t>- выдвижение гипотез (поиск возможных путей решения);</a:t>
            </a:r>
          </a:p>
          <a:p>
            <a:pPr algn="l"/>
            <a:r>
              <a:rPr lang="ru-RU" sz="2000" dirty="0"/>
              <a:t>- проверка гипотез (сбор данных, реализация в действиях);</a:t>
            </a:r>
          </a:p>
          <a:p>
            <a:pPr algn="l"/>
            <a:r>
              <a:rPr lang="ru-RU" sz="2000" dirty="0"/>
              <a:t>- анализ полученного результата (подтвердилось - не подтвердилось);</a:t>
            </a:r>
          </a:p>
          <a:p>
            <a:pPr algn="l"/>
            <a:r>
              <a:rPr lang="ru-RU" sz="2000" dirty="0"/>
              <a:t>- формулирование выводов.</a:t>
            </a:r>
          </a:p>
          <a:p>
            <a:pPr algn="l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1484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16832" y="2124273"/>
            <a:ext cx="273630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i="1" dirty="0" smtClean="0"/>
              <a:t>Формы, методы и приёмы</a:t>
            </a:r>
            <a:endParaRPr lang="ru-RU" i="1" dirty="0"/>
          </a:p>
        </p:txBody>
      </p:sp>
      <p:cxnSp>
        <p:nvCxnSpPr>
          <p:cNvPr id="7" name="Прямая со стрелкой 6"/>
          <p:cNvCxnSpPr>
            <a:endCxn id="9" idx="2"/>
          </p:cNvCxnSpPr>
          <p:nvPr/>
        </p:nvCxnSpPr>
        <p:spPr>
          <a:xfrm flipH="1" flipV="1">
            <a:off x="1088741" y="1044154"/>
            <a:ext cx="900100" cy="10801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188641" y="396082"/>
            <a:ext cx="180020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dirty="0" smtClean="0"/>
              <a:t>Наблюдения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97153" y="180058"/>
            <a:ext cx="1872208" cy="86409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dirty="0" smtClean="0"/>
              <a:t>Трудовые</a:t>
            </a:r>
          </a:p>
          <a:p>
            <a:pPr algn="ctr"/>
            <a:r>
              <a:rPr lang="ru-RU" dirty="0" smtClean="0"/>
              <a:t>поручения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4581128" y="1044154"/>
            <a:ext cx="1188132" cy="10801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5424926" y="3060377"/>
            <a:ext cx="10887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dirty="0" smtClean="0"/>
              <a:t>Опыты</a:t>
            </a:r>
            <a:endParaRPr lang="ru-RU" dirty="0"/>
          </a:p>
        </p:txBody>
      </p:sp>
      <p:cxnSp>
        <p:nvCxnSpPr>
          <p:cNvPr id="17" name="Прямая со стрелкой 16"/>
          <p:cNvCxnSpPr>
            <a:endCxn id="15" idx="1"/>
          </p:cNvCxnSpPr>
          <p:nvPr/>
        </p:nvCxnSpPr>
        <p:spPr>
          <a:xfrm>
            <a:off x="4581129" y="2916362"/>
            <a:ext cx="843797" cy="3960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20" idx="2"/>
          </p:cNvCxnSpPr>
          <p:nvPr/>
        </p:nvCxnSpPr>
        <p:spPr>
          <a:xfrm flipV="1">
            <a:off x="3473689" y="1044154"/>
            <a:ext cx="0" cy="10801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2573590" y="108049"/>
            <a:ext cx="1800200" cy="936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dirty="0" smtClean="0"/>
              <a:t>Дидактические</a:t>
            </a:r>
          </a:p>
          <a:p>
            <a:pPr algn="ctr"/>
            <a:r>
              <a:rPr lang="ru-RU" dirty="0" smtClean="0"/>
              <a:t>игры</a:t>
            </a:r>
            <a:endParaRPr lang="ru-RU" dirty="0"/>
          </a:p>
        </p:txBody>
      </p:sp>
      <p:cxnSp>
        <p:nvCxnSpPr>
          <p:cNvPr id="22" name="Прямая со стрелкой 21"/>
          <p:cNvCxnSpPr>
            <a:stCxn id="2" idx="3"/>
          </p:cNvCxnSpPr>
          <p:nvPr/>
        </p:nvCxnSpPr>
        <p:spPr>
          <a:xfrm flipV="1">
            <a:off x="4653137" y="2268289"/>
            <a:ext cx="522058" cy="2520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5175195" y="1764234"/>
            <a:ext cx="1682806" cy="75608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dirty="0" smtClean="0"/>
              <a:t>Моделирование</a:t>
            </a:r>
            <a:endParaRPr lang="ru-RU" dirty="0"/>
          </a:p>
        </p:txBody>
      </p:sp>
      <p:cxnSp>
        <p:nvCxnSpPr>
          <p:cNvPr id="25" name="Прямая со стрелкой 24"/>
          <p:cNvCxnSpPr>
            <a:endCxn id="26" idx="0"/>
          </p:cNvCxnSpPr>
          <p:nvPr/>
        </p:nvCxnSpPr>
        <p:spPr>
          <a:xfrm>
            <a:off x="3703134" y="2916361"/>
            <a:ext cx="0" cy="576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2969156" y="3492426"/>
            <a:ext cx="1467957" cy="72008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dirty="0" smtClean="0"/>
              <a:t>Фиксации</a:t>
            </a:r>
          </a:p>
          <a:p>
            <a:pPr algn="ctr"/>
            <a:r>
              <a:rPr lang="ru-RU" dirty="0" smtClean="0"/>
              <a:t>результатов</a:t>
            </a:r>
            <a:endParaRPr lang="ru-RU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4149080" y="2916361"/>
            <a:ext cx="1026114" cy="11521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Скругленный прямоугольник 33"/>
          <p:cNvSpPr/>
          <p:nvPr/>
        </p:nvSpPr>
        <p:spPr>
          <a:xfrm>
            <a:off x="4662138" y="4068489"/>
            <a:ext cx="2007223" cy="108012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dirty="0" smtClean="0"/>
              <a:t>Постановка вопросов</a:t>
            </a:r>
          </a:p>
          <a:p>
            <a:pPr algn="ctr"/>
            <a:r>
              <a:rPr lang="ru-RU" dirty="0" smtClean="0"/>
              <a:t>проблемного</a:t>
            </a:r>
          </a:p>
          <a:p>
            <a:pPr algn="ctr"/>
            <a:r>
              <a:rPr lang="ru-RU" dirty="0" smtClean="0"/>
              <a:t>характера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 flipH="1" flipV="1">
            <a:off x="1620180" y="2199818"/>
            <a:ext cx="332656" cy="2465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кругленный прямоугольник 37"/>
          <p:cNvSpPr/>
          <p:nvPr/>
        </p:nvSpPr>
        <p:spPr>
          <a:xfrm>
            <a:off x="1" y="1769755"/>
            <a:ext cx="1584176" cy="100811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dirty="0" smtClean="0"/>
              <a:t>Эвристические</a:t>
            </a:r>
          </a:p>
          <a:p>
            <a:pPr algn="ctr"/>
            <a:r>
              <a:rPr lang="ru-RU" dirty="0" smtClean="0"/>
              <a:t>беседы</a:t>
            </a:r>
            <a:endParaRPr lang="ru-RU" dirty="0"/>
          </a:p>
        </p:txBody>
      </p:sp>
      <p:cxnSp>
        <p:nvCxnSpPr>
          <p:cNvPr id="57" name="Прямая со стрелкой 56"/>
          <p:cNvCxnSpPr>
            <a:endCxn id="58" idx="2"/>
          </p:cNvCxnSpPr>
          <p:nvPr/>
        </p:nvCxnSpPr>
        <p:spPr>
          <a:xfrm flipV="1">
            <a:off x="2565783" y="1908249"/>
            <a:ext cx="0" cy="2340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Скругленный прямоугольник 57"/>
          <p:cNvSpPr/>
          <p:nvPr/>
        </p:nvSpPr>
        <p:spPr>
          <a:xfrm>
            <a:off x="1989720" y="1260178"/>
            <a:ext cx="1152128" cy="64807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dirty="0" smtClean="0"/>
              <a:t>Прогулка</a:t>
            </a:r>
            <a:endParaRPr lang="ru-RU" dirty="0"/>
          </a:p>
        </p:txBody>
      </p:sp>
      <p:cxnSp>
        <p:nvCxnSpPr>
          <p:cNvPr id="67" name="Прямая со стрелкой 66"/>
          <p:cNvCxnSpPr/>
          <p:nvPr/>
        </p:nvCxnSpPr>
        <p:spPr>
          <a:xfrm>
            <a:off x="2852936" y="2916362"/>
            <a:ext cx="0" cy="15121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Скругленный прямоугольник 67"/>
          <p:cNvSpPr/>
          <p:nvPr/>
        </p:nvSpPr>
        <p:spPr>
          <a:xfrm>
            <a:off x="2420888" y="4428529"/>
            <a:ext cx="1728192" cy="72008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dirty="0" smtClean="0"/>
              <a:t>Путешествия</a:t>
            </a:r>
            <a:endParaRPr lang="ru-RU" dirty="0"/>
          </a:p>
        </p:txBody>
      </p:sp>
      <p:cxnSp>
        <p:nvCxnSpPr>
          <p:cNvPr id="71" name="Прямая со стрелкой 70"/>
          <p:cNvCxnSpPr/>
          <p:nvPr/>
        </p:nvCxnSpPr>
        <p:spPr>
          <a:xfrm flipH="1">
            <a:off x="1484785" y="2916362"/>
            <a:ext cx="936104" cy="15121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Скругленный прямоугольник 71"/>
          <p:cNvSpPr/>
          <p:nvPr/>
        </p:nvSpPr>
        <p:spPr>
          <a:xfrm>
            <a:off x="188641" y="4428530"/>
            <a:ext cx="1800200" cy="86409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dirty="0" smtClean="0"/>
              <a:t>Трудовая</a:t>
            </a:r>
          </a:p>
          <a:p>
            <a:pPr algn="ctr"/>
            <a:r>
              <a:rPr lang="ru-RU" dirty="0" smtClean="0"/>
              <a:t>деятельность</a:t>
            </a:r>
            <a:endParaRPr lang="ru-RU" dirty="0"/>
          </a:p>
        </p:txBody>
      </p:sp>
      <p:cxnSp>
        <p:nvCxnSpPr>
          <p:cNvPr id="75" name="Прямая со стрелкой 74"/>
          <p:cNvCxnSpPr>
            <a:endCxn id="77" idx="3"/>
          </p:cNvCxnSpPr>
          <p:nvPr/>
        </p:nvCxnSpPr>
        <p:spPr>
          <a:xfrm flipH="1">
            <a:off x="1520788" y="2916361"/>
            <a:ext cx="432048" cy="5823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Скругленный прямоугольник 76"/>
          <p:cNvSpPr/>
          <p:nvPr/>
        </p:nvSpPr>
        <p:spPr>
          <a:xfrm>
            <a:off x="116632" y="3144961"/>
            <a:ext cx="1404156" cy="70750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dirty="0" smtClean="0"/>
              <a:t>Экскурсии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2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2776" y="108051"/>
            <a:ext cx="4475000" cy="72008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Стимулы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36912" y="1188170"/>
            <a:ext cx="4320480" cy="3098171"/>
          </a:xfrm>
        </p:spPr>
        <p:txBody>
          <a:bodyPr>
            <a:normAutofit/>
          </a:bodyPr>
          <a:lstStyle/>
          <a:p>
            <a:pPr algn="l"/>
            <a:r>
              <a:rPr lang="ru-RU" sz="2400" dirty="0"/>
              <a:t>•Внешние (новизна, необычность объекта);</a:t>
            </a:r>
          </a:p>
          <a:p>
            <a:pPr algn="l"/>
            <a:r>
              <a:rPr lang="ru-RU" sz="2400" dirty="0"/>
              <a:t>•Тайна, сюрприз;</a:t>
            </a:r>
          </a:p>
          <a:p>
            <a:pPr algn="l"/>
            <a:r>
              <a:rPr lang="ru-RU" sz="2400" dirty="0"/>
              <a:t>•Мотив помощи;</a:t>
            </a:r>
          </a:p>
          <a:p>
            <a:pPr algn="l"/>
            <a:r>
              <a:rPr lang="ru-RU" sz="2400" dirty="0"/>
              <a:t>•Познавательный мотив (почему так);</a:t>
            </a:r>
          </a:p>
          <a:p>
            <a:pPr algn="l"/>
            <a:r>
              <a:rPr lang="ru-RU" sz="2400" dirty="0"/>
              <a:t>•Ситуация выбора.</a:t>
            </a:r>
          </a:p>
          <a:p>
            <a:pPr algn="l"/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11" y="1188169"/>
            <a:ext cx="2448272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72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649" y="540097"/>
            <a:ext cx="6408712" cy="55732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Блоки педагогического</a:t>
            </a:r>
            <a:br>
              <a:rPr lang="ru-RU" dirty="0" smtClean="0"/>
            </a:br>
            <a:r>
              <a:rPr lang="ru-RU" dirty="0" smtClean="0"/>
              <a:t>процесса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8640" y="1332186"/>
            <a:ext cx="6408712" cy="3672408"/>
          </a:xfrm>
        </p:spPr>
        <p:txBody>
          <a:bodyPr/>
          <a:lstStyle/>
          <a:p>
            <a:pPr marL="285710" indent="-285710" algn="l">
              <a:buFont typeface="Wingdings" panose="05000000000000000000" pitchFamily="2" charset="2"/>
              <a:buChar char="v"/>
            </a:pPr>
            <a:r>
              <a:rPr lang="ru-RU" sz="2800" dirty="0"/>
              <a:t>Непосредственно-организованная деятельность с детьми.</a:t>
            </a:r>
          </a:p>
          <a:p>
            <a:pPr marL="285710" indent="-285710" algn="l">
              <a:buFont typeface="Wingdings" panose="05000000000000000000" pitchFamily="2" charset="2"/>
              <a:buChar char="v"/>
            </a:pPr>
            <a:r>
              <a:rPr lang="ru-RU" sz="2800" dirty="0"/>
              <a:t>Совместная деятельность с детьми.</a:t>
            </a:r>
          </a:p>
          <a:p>
            <a:pPr marL="285710" indent="-285710" algn="l">
              <a:buFont typeface="Wingdings" panose="05000000000000000000" pitchFamily="2" charset="2"/>
              <a:buChar char="v"/>
            </a:pPr>
            <a:r>
              <a:rPr lang="ru-RU" sz="2800" dirty="0"/>
              <a:t>Самостоятельная деятельность детей.</a:t>
            </a:r>
          </a:p>
          <a:p>
            <a:pPr marL="285710" indent="-285710" algn="l">
              <a:buFont typeface="Wingdings" panose="05000000000000000000" pitchFamily="2" charset="2"/>
              <a:buChar char="v"/>
            </a:pPr>
            <a:r>
              <a:rPr lang="ru-RU" sz="2800" dirty="0"/>
              <a:t>Совместная работа с родителями.</a:t>
            </a:r>
          </a:p>
          <a:p>
            <a:pPr marL="285710" indent="-285710" algn="l">
              <a:buFont typeface="Wingdings" panose="05000000000000000000" pitchFamily="2" charset="2"/>
              <a:buChar char="v"/>
            </a:pPr>
            <a:endParaRPr lang="ru-RU" sz="2800" dirty="0"/>
          </a:p>
          <a:p>
            <a:pPr marL="285710" indent="-285710" algn="l"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24170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633" y="108049"/>
            <a:ext cx="6624736" cy="64807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Примерный алгоритм: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6633" y="900137"/>
            <a:ext cx="6624736" cy="439248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1700" dirty="0"/>
              <a:t>1.Выбор объекта исследования.</a:t>
            </a:r>
          </a:p>
          <a:p>
            <a:pPr algn="l"/>
            <a:r>
              <a:rPr lang="ru-RU" sz="1700" dirty="0"/>
              <a:t>2. Предварительная работа (экскурсии, наблюдения, чтение, беседы, рассматривание иллюстративных материалов, зарисовки явлений, фактов и пр.) по изучению теории вопроса.</a:t>
            </a:r>
          </a:p>
          <a:p>
            <a:pPr algn="l"/>
            <a:r>
              <a:rPr lang="ru-RU" sz="1700" dirty="0"/>
              <a:t>3. Определение типа вида и тематики занятия-экспериментирования.</a:t>
            </a:r>
          </a:p>
          <a:p>
            <a:pPr algn="l"/>
            <a:r>
              <a:rPr lang="ru-RU" sz="1700" dirty="0"/>
              <a:t>4. Выбор цели, задач работы с детьми (как правило, это познавательные, развивающие, воспитательные задачи).</a:t>
            </a:r>
          </a:p>
          <a:p>
            <a:pPr algn="l"/>
            <a:r>
              <a:rPr lang="ru-RU" sz="1700" dirty="0"/>
              <a:t>5. Игровой тренинг внимания, восприятия, памяти, логики мышления.</a:t>
            </a:r>
          </a:p>
          <a:p>
            <a:pPr algn="l"/>
            <a:r>
              <a:rPr lang="ru-RU" sz="1700" dirty="0"/>
              <a:t>6. Предварительная исследовательская работа с использованием оборудования, учебных пособий (в мини- лабораториях или центре науки).</a:t>
            </a:r>
          </a:p>
          <a:p>
            <a:pPr algn="l"/>
            <a:r>
              <a:rPr lang="ru-RU" sz="1700" dirty="0"/>
              <a:t>7. Выбор и подготовка пособий и оборудования с учётом сезона, возраста детей, изучаемой темы.</a:t>
            </a:r>
          </a:p>
          <a:p>
            <a:pPr algn="l"/>
            <a:r>
              <a:rPr lang="ru-RU" sz="1700" dirty="0"/>
              <a:t> 8. Обобщение результатов наблюдений в различных формах (дневники наблюдений, таблицы, фотографии, пиктограммы, рассказы, рисунки </a:t>
            </a:r>
            <a:r>
              <a:rPr lang="ru-RU" sz="1700" dirty="0" err="1"/>
              <a:t>мнемотаблицы</a:t>
            </a:r>
            <a:r>
              <a:rPr lang="ru-RU" sz="1700" dirty="0"/>
              <a:t> и т.д.) с целью подведения детей к самостоятельным выводам по результатам исследования.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99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633" y="108049"/>
            <a:ext cx="6624736" cy="432048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Структура занятия- экспериментирования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6632" y="684114"/>
            <a:ext cx="6552728" cy="4608512"/>
          </a:xfrm>
        </p:spPr>
        <p:txBody>
          <a:bodyPr/>
          <a:lstStyle/>
          <a:p>
            <a:pPr algn="l"/>
            <a:r>
              <a:rPr lang="ru-RU" b="1" dirty="0"/>
              <a:t>1.Постановка исследовательской задачи (при педагогической поддержке </a:t>
            </a:r>
            <a:r>
              <a:rPr lang="ru-RU" b="1" dirty="0" smtClean="0"/>
              <a:t>в раннем</a:t>
            </a:r>
            <a:r>
              <a:rPr lang="ru-RU" b="1" dirty="0"/>
              <a:t>, младшем, среднем дошкольном возрасте, самостоятельно в старшем дошкольном возрасте).</a:t>
            </a:r>
          </a:p>
          <a:p>
            <a:pPr algn="l"/>
            <a:r>
              <a:rPr lang="ru-RU" b="1" dirty="0"/>
              <a:t>2.Прогнозированные результаты (старший дошкольный возраст).</a:t>
            </a:r>
          </a:p>
          <a:p>
            <a:pPr algn="l"/>
            <a:r>
              <a:rPr lang="ru-RU" b="1" dirty="0"/>
              <a:t> 3. Уточнение правил безопасности жизнедеятельности в ходе осуществления экспериментирования.</a:t>
            </a:r>
          </a:p>
          <a:p>
            <a:pPr algn="l"/>
            <a:r>
              <a:rPr lang="ru-RU" b="1" dirty="0"/>
              <a:t>4.Распределение детей на подгруппы, выбор ведущих, капитанов, помогающих организовать работу сверстников, комментирующих ход и результаты совместной деятельности детей в группах (старший дошкольный возраст).</a:t>
            </a:r>
          </a:p>
          <a:p>
            <a:pPr algn="l"/>
            <a:r>
              <a:rPr lang="ru-RU" b="1" dirty="0"/>
              <a:t>5. Выполнение эксперимента (под руководством воспитателя).</a:t>
            </a:r>
          </a:p>
          <a:p>
            <a:pPr algn="l"/>
            <a:r>
              <a:rPr lang="ru-RU" b="1" dirty="0"/>
              <a:t>6.Наблюдение результатов эксперимента.</a:t>
            </a:r>
          </a:p>
          <a:p>
            <a:pPr algn="l"/>
            <a:r>
              <a:rPr lang="ru-RU" b="1" dirty="0"/>
              <a:t>7.Фиксирование результатов эксперимента.</a:t>
            </a:r>
          </a:p>
          <a:p>
            <a:pPr algn="l"/>
            <a:r>
              <a:rPr lang="ru-RU" b="1" dirty="0"/>
              <a:t>8.Формулировка выводов (при педагогической поддержке в раннем и младшем дошкольном возрасте, самостоятельно в среднем и старшем возрасте).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8013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632" y="180058"/>
            <a:ext cx="6552728" cy="648071"/>
          </a:xfrm>
        </p:spPr>
        <p:txBody>
          <a:bodyPr/>
          <a:lstStyle/>
          <a:p>
            <a:pPr algn="ctr"/>
            <a:r>
              <a:rPr lang="ru-RU" dirty="0" smtClean="0"/>
              <a:t>Приборы и оборудование: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408" y="1116161"/>
            <a:ext cx="3909814" cy="266429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4624" y="1764233"/>
            <a:ext cx="36724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*приборы-помощники;</a:t>
            </a:r>
          </a:p>
          <a:p>
            <a:r>
              <a:rPr lang="ru-RU" sz="2000" dirty="0" smtClean="0"/>
              <a:t>*ёмкости</a:t>
            </a:r>
            <a:r>
              <a:rPr lang="ru-RU" sz="2000" dirty="0"/>
              <a:t>;</a:t>
            </a:r>
          </a:p>
          <a:p>
            <a:r>
              <a:rPr lang="ru-RU" sz="2000" dirty="0" smtClean="0"/>
              <a:t>*природный  </a:t>
            </a:r>
            <a:r>
              <a:rPr lang="ru-RU" sz="2000" dirty="0"/>
              <a:t>материал;</a:t>
            </a:r>
          </a:p>
          <a:p>
            <a:r>
              <a:rPr lang="ru-RU" sz="2000" dirty="0" smtClean="0"/>
              <a:t>*разные </a:t>
            </a:r>
            <a:r>
              <a:rPr lang="ru-RU" sz="2000" dirty="0"/>
              <a:t>виды бумаги;</a:t>
            </a:r>
          </a:p>
          <a:p>
            <a:r>
              <a:rPr lang="ru-RU" sz="2000" dirty="0" smtClean="0"/>
              <a:t>*красители</a:t>
            </a:r>
            <a:r>
              <a:rPr lang="ru-RU" sz="2000" dirty="0"/>
              <a:t>;</a:t>
            </a:r>
          </a:p>
          <a:p>
            <a:r>
              <a:rPr lang="ru-RU" sz="2000" dirty="0" smtClean="0"/>
              <a:t>*медицинские </a:t>
            </a:r>
            <a:r>
              <a:rPr lang="ru-RU" sz="2000" dirty="0"/>
              <a:t>материалы;</a:t>
            </a:r>
          </a:p>
          <a:p>
            <a:r>
              <a:rPr lang="ru-RU" sz="2000" dirty="0" smtClean="0"/>
              <a:t>*технические </a:t>
            </a:r>
            <a:r>
              <a:rPr lang="ru-RU" sz="2000" dirty="0"/>
              <a:t>материалы;</a:t>
            </a:r>
          </a:p>
          <a:p>
            <a:r>
              <a:rPr lang="ru-RU" sz="2000" dirty="0" smtClean="0"/>
              <a:t>*утилизированный </a:t>
            </a:r>
            <a:r>
              <a:rPr lang="ru-RU" sz="2000" dirty="0"/>
              <a:t>материал;</a:t>
            </a:r>
          </a:p>
          <a:p>
            <a:r>
              <a:rPr lang="ru-RU" sz="2000" dirty="0" smtClean="0"/>
              <a:t>*прочие </a:t>
            </a:r>
            <a:r>
              <a:rPr lang="ru-RU" sz="2000" dirty="0"/>
              <a:t>материалы.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9031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6858000" cy="540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57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640" y="396081"/>
            <a:ext cx="6480720" cy="936104"/>
          </a:xfrm>
        </p:spPr>
        <p:txBody>
          <a:bodyPr/>
          <a:lstStyle/>
          <a:p>
            <a:pPr algn="ctr"/>
            <a:r>
              <a:rPr lang="ru-RU" sz="3200" dirty="0" smtClean="0"/>
              <a:t>Что даёт экспериментальная деятельность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8640" y="1332185"/>
            <a:ext cx="6480720" cy="3960440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/>
              <a:t>    </a:t>
            </a:r>
          </a:p>
          <a:p>
            <a:pPr algn="l"/>
            <a:r>
              <a:rPr lang="ru-RU" sz="2000" dirty="0"/>
              <a:t> </a:t>
            </a:r>
            <a:r>
              <a:rPr lang="ru-RU" sz="2000" dirty="0" smtClean="0"/>
              <a:t>  Ребенок</a:t>
            </a:r>
            <a:r>
              <a:rPr lang="ru-RU" sz="2000" dirty="0"/>
              <a:t>, почувствовавший себя исследователем, овладевший искусством эксперимента, побеждает нерешительность и неуверенность в себе</a:t>
            </a:r>
            <a:r>
              <a:rPr lang="ru-RU" sz="2000" dirty="0" smtClean="0"/>
              <a:t>.</a:t>
            </a:r>
          </a:p>
          <a:p>
            <a:pPr algn="l"/>
            <a:endParaRPr lang="ru-RU" sz="2000" dirty="0"/>
          </a:p>
          <a:p>
            <a:pPr algn="l"/>
            <a:r>
              <a:rPr lang="ru-RU" sz="2000" dirty="0" smtClean="0"/>
              <a:t>    У </a:t>
            </a:r>
            <a:r>
              <a:rPr lang="ru-RU" sz="2000" dirty="0"/>
              <a:t>него просыпаются инициатива, способность преодолевать трудности, переживать неудачи и достигать успеха, умение оценивать и восхищаться достижением товарища и готовность </a:t>
            </a:r>
            <a:r>
              <a:rPr lang="ru-RU" sz="2000" dirty="0" err="1"/>
              <a:t>придти</a:t>
            </a:r>
            <a:r>
              <a:rPr lang="ru-RU" sz="2000" dirty="0"/>
              <a:t> ему на помощь. Опыт собственных открытий — одна из лучших школ характера.</a:t>
            </a:r>
          </a:p>
          <a:p>
            <a:pPr algn="l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1912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648" y="180058"/>
            <a:ext cx="6336704" cy="648071"/>
          </a:xfrm>
        </p:spPr>
        <p:txBody>
          <a:bodyPr/>
          <a:lstStyle/>
          <a:p>
            <a:pPr algn="ctr"/>
            <a:r>
              <a:rPr lang="ru-RU" dirty="0" smtClean="0"/>
              <a:t>Правила трёх «П»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0648" y="1188169"/>
            <a:ext cx="6264696" cy="388843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Понимание</a:t>
            </a:r>
            <a:r>
              <a:rPr lang="ru-RU" sz="2800" dirty="0"/>
              <a:t> – видеть ребенка изнутри, смотреть на мир глазами ребенка.</a:t>
            </a:r>
          </a:p>
          <a:p>
            <a:pPr algn="ctr"/>
            <a:r>
              <a:rPr lang="ru-RU" sz="2800" dirty="0"/>
              <a:t> </a:t>
            </a:r>
            <a:r>
              <a:rPr lang="ru-RU" sz="2800" b="1" dirty="0"/>
              <a:t>Принятие</a:t>
            </a:r>
            <a:r>
              <a:rPr lang="ru-RU" sz="2800" dirty="0"/>
              <a:t> – принимать ребенка таким, каков он </a:t>
            </a:r>
            <a:r>
              <a:rPr lang="ru-RU" sz="2800" dirty="0" smtClean="0"/>
              <a:t>есть.</a:t>
            </a:r>
            <a:endParaRPr lang="ru-RU" sz="2800" dirty="0"/>
          </a:p>
          <a:p>
            <a:pPr algn="ctr"/>
            <a:r>
              <a:rPr lang="ru-RU" sz="2800" dirty="0"/>
              <a:t> </a:t>
            </a:r>
            <a:r>
              <a:rPr lang="ru-RU" sz="2800" b="1" dirty="0"/>
              <a:t>Признание</a:t>
            </a:r>
            <a:r>
              <a:rPr lang="ru-RU" sz="2800" dirty="0"/>
              <a:t> – признание прав ребенка на решение групповых проблем.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43089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648" y="396081"/>
            <a:ext cx="6336704" cy="64807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Трудности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2656" y="1044153"/>
            <a:ext cx="6264696" cy="4104456"/>
          </a:xfrm>
        </p:spPr>
        <p:txBody>
          <a:bodyPr>
            <a:noAutofit/>
          </a:bodyPr>
          <a:lstStyle/>
          <a:p>
            <a:pPr algn="l"/>
            <a:endParaRPr lang="ru-RU" sz="2400" dirty="0" smtClean="0"/>
          </a:p>
          <a:p>
            <a:pPr algn="l"/>
            <a:r>
              <a:rPr lang="ru-RU" sz="2400" dirty="0" smtClean="0"/>
              <a:t>•Создание </a:t>
            </a:r>
            <a:r>
              <a:rPr lang="ru-RU" sz="2400" dirty="0"/>
              <a:t>лаборатории.</a:t>
            </a:r>
          </a:p>
          <a:p>
            <a:pPr algn="l"/>
            <a:r>
              <a:rPr lang="ru-RU" sz="2400" dirty="0" smtClean="0"/>
              <a:t>•Очень </a:t>
            </a:r>
            <a:r>
              <a:rPr lang="ru-RU" sz="2400" dirty="0"/>
              <a:t>труден этап лабораторных записей. Дети не </a:t>
            </a:r>
            <a:r>
              <a:rPr lang="ru-RU" sz="2400" dirty="0" smtClean="0"/>
              <a:t>любят, а часто не умеют, </a:t>
            </a:r>
            <a:r>
              <a:rPr lang="ru-RU" sz="2400" dirty="0"/>
              <a:t>записывать.</a:t>
            </a:r>
          </a:p>
          <a:p>
            <a:pPr algn="l"/>
            <a:r>
              <a:rPr lang="ru-RU" sz="2400" dirty="0" smtClean="0"/>
              <a:t>•Воспитание </a:t>
            </a:r>
            <a:r>
              <a:rPr lang="ru-RU" sz="2400" dirty="0"/>
              <a:t>научности познания — шаг от бытового уровня рассуждений к научному.</a:t>
            </a:r>
          </a:p>
          <a:p>
            <a:pPr algn="l"/>
            <a:r>
              <a:rPr lang="ru-RU" sz="2400" dirty="0" smtClean="0"/>
              <a:t>•Планирование </a:t>
            </a:r>
            <a:r>
              <a:rPr lang="ru-RU" sz="2400" dirty="0"/>
              <a:t>работы.</a:t>
            </a:r>
          </a:p>
          <a:p>
            <a:pPr algn="l"/>
            <a:r>
              <a:rPr lang="ru-RU" sz="2400" dirty="0" smtClean="0"/>
              <a:t>•Планирование </a:t>
            </a:r>
            <a:r>
              <a:rPr lang="ru-RU" sz="2400" dirty="0"/>
              <a:t>занятий.</a:t>
            </a:r>
          </a:p>
          <a:p>
            <a:pPr algn="l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7759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049"/>
            <a:ext cx="6858000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44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648" y="324072"/>
            <a:ext cx="6336703" cy="4824537"/>
          </a:xfrm>
        </p:spPr>
        <p:txBody>
          <a:bodyPr/>
          <a:lstStyle/>
          <a:p>
            <a:pPr marL="0" indent="0" algn="l">
              <a:buNone/>
            </a:pPr>
            <a:r>
              <a:rPr lang="ru-RU" sz="3200" dirty="0" smtClean="0"/>
              <a:t>              </a:t>
            </a:r>
            <a:r>
              <a:rPr lang="ru-RU" sz="2800" dirty="0" smtClean="0"/>
              <a:t>Познавательно-</a:t>
            </a:r>
            <a:br>
              <a:rPr lang="ru-RU" sz="2800" dirty="0" smtClean="0"/>
            </a:br>
            <a:r>
              <a:rPr lang="ru-RU" sz="2800" dirty="0" smtClean="0"/>
              <a:t>исследовательская </a:t>
            </a:r>
            <a:r>
              <a:rPr lang="ru-RU" sz="2800" dirty="0"/>
              <a:t>деятельность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dirty="0"/>
              <a:t>дошкольном учреждении позволяет не только поддерживать имеющийся интерес,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но </a:t>
            </a:r>
            <a:r>
              <a:rPr lang="ru-RU" sz="2800" dirty="0"/>
              <a:t>и возбуждать, по какой-то причине погасший,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что </a:t>
            </a:r>
            <a:r>
              <a:rPr lang="ru-RU" sz="2800" dirty="0"/>
              <a:t>является залогом успешного обучения в </a:t>
            </a:r>
            <a:r>
              <a:rPr lang="ru-RU" sz="2800" dirty="0" smtClean="0"/>
              <a:t>дальнейшем.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5821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648" y="462497"/>
            <a:ext cx="2829949" cy="405050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25552" y="257536"/>
            <a:ext cx="3371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   “</a:t>
            </a:r>
            <a:r>
              <a:rPr lang="ru-RU" sz="2000" dirty="0"/>
              <a:t>Умейте открыть перед ребенком в окружающем </a:t>
            </a:r>
            <a:r>
              <a:rPr lang="ru-RU" sz="2000" dirty="0" smtClean="0"/>
              <a:t>мире </a:t>
            </a:r>
            <a:r>
              <a:rPr lang="ru-RU" sz="2000" dirty="0"/>
              <a:t>что-то одно, но открыть так, чтобы кусочек жизни заиграл перед детьми всеми красками радуги. Оставляйте всегда что-то недосказанное, чтобы ребенку захотелось еще и еще раз возвратится к тому, что он узнал” </a:t>
            </a:r>
            <a:endParaRPr lang="ru-RU" sz="2000" dirty="0" smtClean="0"/>
          </a:p>
          <a:p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0648" y="4576931"/>
            <a:ext cx="33843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>
                <a:solidFill>
                  <a:prstClr val="black"/>
                </a:solidFill>
              </a:rPr>
              <a:t>   В.А</a:t>
            </a:r>
            <a:r>
              <a:rPr lang="ru-RU" sz="2000" dirty="0">
                <a:solidFill>
                  <a:prstClr val="black"/>
                </a:solidFill>
              </a:rPr>
              <a:t>. </a:t>
            </a:r>
            <a:r>
              <a:rPr lang="ru-RU" sz="2000" dirty="0" smtClean="0">
                <a:solidFill>
                  <a:prstClr val="black"/>
                </a:solidFill>
              </a:rPr>
              <a:t>Сухомлинский</a:t>
            </a:r>
            <a:endParaRPr lang="ru-RU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46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633" y="108050"/>
            <a:ext cx="6624736" cy="5184576"/>
          </a:xfrm>
        </p:spPr>
        <p:txBody>
          <a:bodyPr/>
          <a:lstStyle/>
          <a:p>
            <a:pPr algn="l"/>
            <a:r>
              <a:rPr lang="ru-RU" sz="1800" dirty="0"/>
              <a:t> </a:t>
            </a:r>
            <a:r>
              <a:rPr lang="ru-RU" sz="1800" dirty="0">
                <a:effectLst/>
              </a:rPr>
              <a:t> В результате организации поисково-экспериментальной деятельности:</a:t>
            </a:r>
            <a:br>
              <a:rPr lang="ru-RU" sz="1800" dirty="0">
                <a:effectLst/>
              </a:rPr>
            </a:br>
            <a:r>
              <a:rPr lang="ru-RU" sz="1800" dirty="0">
                <a:effectLst/>
              </a:rPr>
              <a:t>-</a:t>
            </a:r>
            <a:r>
              <a:rPr lang="ru-RU" sz="1800" b="0" dirty="0">
                <a:effectLst/>
              </a:rPr>
              <a:t>создаются условия для формирования основ целостного мировидения у детей средствами физического эксперимента;</a:t>
            </a:r>
            <a:br>
              <a:rPr lang="ru-RU" sz="1800" b="0" dirty="0">
                <a:effectLst/>
              </a:rPr>
            </a:br>
            <a:r>
              <a:rPr lang="ru-RU" sz="1800" b="0" dirty="0">
                <a:effectLst/>
              </a:rPr>
              <a:t>-развивается эмоционально-ценностное отношение к окружающему миру;</a:t>
            </a:r>
            <a:br>
              <a:rPr lang="ru-RU" sz="1800" b="0" dirty="0">
                <a:effectLst/>
              </a:rPr>
            </a:br>
            <a:r>
              <a:rPr lang="ru-RU" sz="1800" b="0" dirty="0">
                <a:effectLst/>
              </a:rPr>
              <a:t>-формируются основы целостного мировидения у детей через детское экспериментирование;</a:t>
            </a:r>
            <a:br>
              <a:rPr lang="ru-RU" sz="1800" b="0" dirty="0">
                <a:effectLst/>
              </a:rPr>
            </a:br>
            <a:r>
              <a:rPr lang="ru-RU" sz="1800" b="0" dirty="0">
                <a:effectLst/>
              </a:rPr>
              <a:t>-обеспечивается обогащенное познавательное и речевое развитие детей, формируются базисные основы личности ребенка;</a:t>
            </a:r>
            <a:br>
              <a:rPr lang="ru-RU" sz="1800" b="0" dirty="0">
                <a:effectLst/>
              </a:rPr>
            </a:br>
            <a:r>
              <a:rPr lang="ru-RU" sz="1800" b="0" dirty="0">
                <a:effectLst/>
              </a:rPr>
              <a:t>-расширяются перспективы развития поисково-познавательной деятельности у детей дошкольного возраста;</a:t>
            </a:r>
            <a:br>
              <a:rPr lang="ru-RU" sz="1800" b="0" dirty="0">
                <a:effectLst/>
              </a:rPr>
            </a:br>
            <a:r>
              <a:rPr lang="ru-RU" sz="1800" b="0" dirty="0">
                <a:effectLst/>
              </a:rPr>
              <a:t>-формируется диалектическое мышление, способность видеть многообразие окружающего мира;</a:t>
            </a:r>
            <a:br>
              <a:rPr lang="ru-RU" sz="1800" b="0" dirty="0">
                <a:effectLst/>
              </a:rPr>
            </a:br>
            <a:r>
              <a:rPr lang="ru-RU" sz="1800" b="0" dirty="0">
                <a:effectLst/>
              </a:rPr>
              <a:t>-формируются коммуникативные навыки, навыки сотрудничества.</a:t>
            </a:r>
            <a:br>
              <a:rPr lang="ru-RU" sz="1800" b="0" dirty="0">
                <a:effectLst/>
              </a:rPr>
            </a:br>
            <a:endParaRPr lang="ru-RU" sz="1800" b="0" dirty="0"/>
          </a:p>
        </p:txBody>
      </p:sp>
    </p:spTree>
    <p:extLst>
      <p:ext uri="{BB962C8B-B14F-4D97-AF65-F5344CB8AC3E}">
        <p14:creationId xmlns:p14="http://schemas.microsoft.com/office/powerpoint/2010/main" val="23046181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6672" y="252066"/>
            <a:ext cx="6048672" cy="4821205"/>
          </a:xfrm>
          <a:prstGeom prst="rect">
            <a:avLst/>
          </a:prstGeom>
        </p:spPr>
        <p:txBody>
          <a:bodyPr wrap="square" lIns="91427" tIns="45713" rIns="91427" bIns="45713">
            <a:spAutoFit/>
          </a:bodyPr>
          <a:lstStyle/>
          <a:p>
            <a:r>
              <a:rPr lang="ru-RU" sz="2000" b="1" dirty="0"/>
              <a:t> </a:t>
            </a:r>
            <a:r>
              <a:rPr lang="ru-RU" sz="2000" dirty="0"/>
              <a:t>Формирование основ целостного мировидения детей, а также развитие познавательной активности в процессе детского экспериментирования будет успешно реализовано если:</a:t>
            </a:r>
          </a:p>
          <a:p>
            <a:r>
              <a:rPr lang="ru-RU" sz="2000" dirty="0"/>
              <a:t>-будет осуществляться последовательный системный подход в процессе формирования у детей основ целостного мировидения;</a:t>
            </a:r>
          </a:p>
          <a:p>
            <a:r>
              <a:rPr lang="ru-RU" sz="2000" dirty="0"/>
              <a:t>-более эффективно будет осуществляться сотрудничество педагога и ребенка;</a:t>
            </a:r>
          </a:p>
          <a:p>
            <a:r>
              <a:rPr lang="ru-RU" sz="2000" dirty="0"/>
              <a:t>-педагог во взаимоотношениях с детьми будет проявлять больше оптимизма, веры в его силы и поддерживает воспитанника;</a:t>
            </a:r>
          </a:p>
          <a:p>
            <a:r>
              <a:rPr lang="ru-RU" sz="2000" dirty="0"/>
              <a:t>-создана соответствующая возрасту и требованиям предметно-развивающая среда.</a:t>
            </a:r>
          </a:p>
        </p:txBody>
      </p:sp>
    </p:spTree>
    <p:extLst>
      <p:ext uri="{BB962C8B-B14F-4D97-AF65-F5344CB8AC3E}">
        <p14:creationId xmlns:p14="http://schemas.microsoft.com/office/powerpoint/2010/main" val="7228619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37994" y="252066"/>
            <a:ext cx="4293096" cy="4821205"/>
          </a:xfrm>
          <a:prstGeom prst="rect">
            <a:avLst/>
          </a:prstGeom>
        </p:spPr>
        <p:txBody>
          <a:bodyPr wrap="square" lIns="91427" tIns="45713" rIns="91427" bIns="45713">
            <a:spAutoFit/>
          </a:bodyPr>
          <a:lstStyle/>
          <a:p>
            <a:r>
              <a:rPr lang="ru-RU" dirty="0"/>
              <a:t> </a:t>
            </a:r>
            <a:r>
              <a:rPr lang="ru-RU" sz="2000" b="1" dirty="0"/>
              <a:t>Основные принципы организации детского экспериментирования.</a:t>
            </a:r>
          </a:p>
          <a:p>
            <a:r>
              <a:rPr lang="ru-RU" sz="2000" dirty="0"/>
              <a:t>*Связь теории с практикой.</a:t>
            </a:r>
          </a:p>
          <a:p>
            <a:r>
              <a:rPr lang="ru-RU" sz="2000" dirty="0"/>
              <a:t>*Развивающий характер воспитания и обучения.</a:t>
            </a:r>
          </a:p>
          <a:p>
            <a:r>
              <a:rPr lang="ru-RU" sz="2000" dirty="0"/>
              <a:t>*Индивидуализация и </a:t>
            </a:r>
            <a:r>
              <a:rPr lang="ru-RU" sz="2000" dirty="0" err="1"/>
              <a:t>гуманизация</a:t>
            </a:r>
            <a:r>
              <a:rPr lang="ru-RU" sz="2000" dirty="0"/>
              <a:t> образования.</a:t>
            </a:r>
          </a:p>
          <a:p>
            <a:r>
              <a:rPr lang="ru-RU" sz="2000" dirty="0"/>
              <a:t>*</a:t>
            </a:r>
            <a:r>
              <a:rPr lang="ru-RU" sz="2000" dirty="0" err="1"/>
              <a:t>Природосообразность</a:t>
            </a:r>
            <a:r>
              <a:rPr lang="ru-RU" sz="2000" dirty="0"/>
              <a:t> - акцент на психолого-возрастные особенности дошкольников.</a:t>
            </a:r>
          </a:p>
          <a:p>
            <a:r>
              <a:rPr lang="ru-RU" sz="2000" dirty="0"/>
              <a:t>*Целостность и системность обучающего процесса.</a:t>
            </a:r>
          </a:p>
          <a:p>
            <a:r>
              <a:rPr lang="ru-RU" sz="2000" dirty="0"/>
              <a:t>*Взаимодействие трех факторов: детский сад, семья, общество.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2378"/>
            <a:ext cx="2420888" cy="3326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691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6673" y="324074"/>
            <a:ext cx="6192688" cy="2462198"/>
          </a:xfrm>
          <a:prstGeom prst="rect">
            <a:avLst/>
          </a:prstGeom>
        </p:spPr>
        <p:txBody>
          <a:bodyPr wrap="square" lIns="91427" tIns="45713" rIns="91427" bIns="45713">
            <a:spAutoFit/>
          </a:bodyPr>
          <a:lstStyle/>
          <a:p>
            <a:r>
              <a:rPr lang="ru-RU" b="1" dirty="0"/>
              <a:t>Успешность эксперимента:</a:t>
            </a:r>
          </a:p>
          <a:p>
            <a:r>
              <a:rPr lang="ru-RU" dirty="0"/>
              <a:t>*Работать по этой технологии может каждый, так как это интересно и детям и взрослым.</a:t>
            </a:r>
          </a:p>
          <a:p>
            <a:r>
              <a:rPr lang="ru-RU" dirty="0"/>
              <a:t>*Ребенок-исследователь с рождения, но осознанно что-то делает с 5лет, а готовить ребенка к этой деятельности можно с раннего возраста. Способность к интеллектуальным усилиям, исследовательские умения, логика и смекалка сами по себе не окрепнут. Тут могут помочь и родители и педагоги.</a:t>
            </a:r>
          </a:p>
          <a:p>
            <a:r>
              <a:rPr lang="ru-RU" dirty="0"/>
              <a:t>*Важно, чтобы была атмосфера лаборатории.</a:t>
            </a:r>
          </a:p>
          <a:p>
            <a:r>
              <a:rPr lang="ru-RU" dirty="0"/>
              <a:t>*Форма работы: занятия со всеми детьми, с подгруппой, индивидуально.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752" y="2772632"/>
            <a:ext cx="4248473" cy="2484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8457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916832" y="2124273"/>
            <a:ext cx="3009258" cy="1144424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Экспериментирование</a:t>
            </a:r>
            <a:endParaRPr lang="ru-RU" i="1" dirty="0">
              <a:solidFill>
                <a:schemeClr val="tx1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 flipV="1">
            <a:off x="1412776" y="1476201"/>
            <a:ext cx="72008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>
          <a:xfrm>
            <a:off x="332656" y="468089"/>
            <a:ext cx="2160240" cy="100811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Наблюдение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144853" y="2264437"/>
            <a:ext cx="1656184" cy="86409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Труд</a:t>
            </a:r>
            <a:endParaRPr lang="ru-RU" i="1" dirty="0">
              <a:solidFill>
                <a:schemeClr val="tx1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4581129" y="1332185"/>
            <a:ext cx="792088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80629" y="2192429"/>
            <a:ext cx="1692188" cy="100811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Развитие речи</a:t>
            </a:r>
            <a:endParaRPr lang="ru-RU" i="1" dirty="0">
              <a:solidFill>
                <a:schemeClr val="tx1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endCxn id="9" idx="2"/>
          </p:cNvCxnSpPr>
          <p:nvPr/>
        </p:nvCxnSpPr>
        <p:spPr>
          <a:xfrm>
            <a:off x="4926091" y="2696485"/>
            <a:ext cx="2187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6" idx="6"/>
            <a:endCxn id="2" idx="2"/>
          </p:cNvCxnSpPr>
          <p:nvPr/>
        </p:nvCxnSpPr>
        <p:spPr>
          <a:xfrm>
            <a:off x="1772817" y="269648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4365105" y="180057"/>
            <a:ext cx="230425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Изобразительная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деятельность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3421461" y="1620217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2708920" y="900137"/>
            <a:ext cx="1656184" cy="7200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ФЭМП</a:t>
            </a:r>
            <a:endParaRPr lang="ru-RU" i="1" dirty="0">
              <a:solidFill>
                <a:schemeClr val="tx1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1844824" y="3128533"/>
            <a:ext cx="648072" cy="723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421461" y="3268697"/>
            <a:ext cx="0" cy="583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" idx="5"/>
          </p:cNvCxnSpPr>
          <p:nvPr/>
        </p:nvCxnSpPr>
        <p:spPr>
          <a:xfrm>
            <a:off x="4485394" y="3101101"/>
            <a:ext cx="887822" cy="751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Овал 40"/>
          <p:cNvSpPr/>
          <p:nvPr/>
        </p:nvSpPr>
        <p:spPr>
          <a:xfrm>
            <a:off x="188640" y="3780457"/>
            <a:ext cx="230425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Чтение </a:t>
            </a:r>
          </a:p>
          <a:p>
            <a:pPr algn="ctr"/>
            <a:r>
              <a:rPr lang="ru-RU" i="1" dirty="0">
                <a:solidFill>
                  <a:schemeClr val="tx1"/>
                </a:solidFill>
              </a:rPr>
              <a:t>х</a:t>
            </a:r>
            <a:r>
              <a:rPr lang="ru-RU" i="1" dirty="0" smtClean="0">
                <a:solidFill>
                  <a:schemeClr val="tx1"/>
                </a:solidFill>
              </a:rPr>
              <a:t>удожественной</a:t>
            </a:r>
          </a:p>
          <a:p>
            <a:pPr algn="ctr"/>
            <a:r>
              <a:rPr lang="ru-RU" i="1" dirty="0" smtClean="0">
                <a:solidFill>
                  <a:schemeClr val="tx1"/>
                </a:solidFill>
              </a:rPr>
              <a:t>литературы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2636913" y="3852465"/>
            <a:ext cx="1584176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Музыка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4600162" y="3849697"/>
            <a:ext cx="2016224" cy="115212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Физическое </a:t>
            </a:r>
          </a:p>
          <a:p>
            <a:pPr algn="ctr"/>
            <a:r>
              <a:rPr lang="ru-RU" i="1" dirty="0">
                <a:solidFill>
                  <a:schemeClr val="tx1"/>
                </a:solidFill>
              </a:rPr>
              <a:t>в</a:t>
            </a:r>
            <a:r>
              <a:rPr lang="ru-RU" i="1" dirty="0" smtClean="0">
                <a:solidFill>
                  <a:schemeClr val="tx1"/>
                </a:solidFill>
              </a:rPr>
              <a:t>оспитание </a:t>
            </a: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612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0729" y="180058"/>
            <a:ext cx="4884383" cy="90011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-13721"/>
            <a:ext cx="6857999" cy="54006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64905" y="4200347"/>
            <a:ext cx="4576801" cy="1221950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r>
              <a:rPr lang="ru-RU" sz="2400" b="1" dirty="0"/>
              <a:t>Расскажи-и я забуду,</a:t>
            </a:r>
          </a:p>
          <a:p>
            <a:r>
              <a:rPr lang="ru-RU" sz="2400" b="1" dirty="0"/>
              <a:t>Покажи-и я запомню,</a:t>
            </a:r>
          </a:p>
          <a:p>
            <a:r>
              <a:rPr lang="ru-RU" sz="2400" b="1" dirty="0"/>
              <a:t>Дай попробовать-и я пойму.</a:t>
            </a:r>
          </a:p>
        </p:txBody>
      </p:sp>
    </p:spTree>
    <p:extLst>
      <p:ext uri="{BB962C8B-B14F-4D97-AF65-F5344CB8AC3E}">
        <p14:creationId xmlns:p14="http://schemas.microsoft.com/office/powerpoint/2010/main" val="210934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6752" y="-32656"/>
            <a:ext cx="4475000" cy="64807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6633" y="756121"/>
            <a:ext cx="6624736" cy="442853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1900" dirty="0"/>
              <a:t>*Поддержание интереса дошкольников к окружающей среде, удовлетворение детской любознательности.</a:t>
            </a:r>
          </a:p>
          <a:p>
            <a:pPr algn="l"/>
            <a:r>
              <a:rPr lang="ru-RU" sz="1900" dirty="0"/>
              <a:t>*Развитие у детей познавательных способностей (анализ, синтез, классификация, сравнение, обобщение).</a:t>
            </a:r>
          </a:p>
          <a:p>
            <a:pPr algn="l"/>
            <a:r>
              <a:rPr lang="ru-RU" sz="1900" dirty="0"/>
              <a:t>*Развитие мышления, речи – суждений в процессе познавательно – исследовательской деятельности: в выдвижении предположений, отборе способов проверки, достижении результата, их интерпретации и применении в деятельности.</a:t>
            </a:r>
          </a:p>
          <a:p>
            <a:pPr algn="l"/>
            <a:r>
              <a:rPr lang="ru-RU" sz="1900" dirty="0"/>
              <a:t>* воспитание стремления сохранять и оберегать природный мир, видеть его красоту, следовать доступным экологическим правилам в деятельности и поведении.</a:t>
            </a:r>
          </a:p>
          <a:p>
            <a:pPr algn="l"/>
            <a:r>
              <a:rPr lang="ru-RU" sz="1900" dirty="0"/>
              <a:t>*Формирование опыта выполнения правил техники безопасности при проведении опытов и экспериментов.</a:t>
            </a:r>
          </a:p>
          <a:p>
            <a:pPr algn="l"/>
            <a:r>
              <a:rPr lang="ru-RU" sz="1900" dirty="0"/>
              <a:t>*Создание максимальных условий для развития познавательной активности в процессе экспериментирования.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65825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486</TotalTime>
  <Words>1129</Words>
  <Application>Microsoft Office PowerPoint</Application>
  <PresentationFormat>Произвольный</PresentationFormat>
  <Paragraphs>154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Calibri</vt:lpstr>
      <vt:lpstr>Georgia</vt:lpstr>
      <vt:lpstr>Trebuchet MS</vt:lpstr>
      <vt:lpstr>Wingdings</vt:lpstr>
      <vt:lpstr>Воздушный поток</vt:lpstr>
      <vt:lpstr>МУНИЦИПАЛЬНОЕ ДОШКОЛЬНОЕ ОБРАЗОВАТЕЛЬНОЕ УЧРЕЖДЕНИЕ  «ДЕТСКИЙ САД №4 р.п. Семибратово»</vt:lpstr>
      <vt:lpstr>Презентация PowerPoint</vt:lpstr>
      <vt:lpstr>  В результате организации поисково-экспериментальной деятельности: -создаются условия для формирования основ целостного мировидения у детей средствами физического эксперимента; -развивается эмоционально-ценностное отношение к окружающему миру; -формируются основы целостного мировидения у детей через детское экспериментирование; -обеспечивается обогащенное познавательное и речевое развитие детей, формируются базисные основы личности ребенка; -расширяются перспективы развития поисково-познавательной деятельности у детей дошкольного возраста; -формируется диалектическое мышление, способность видеть многообразие окружающего мира; -формируются коммуникативные навыки, навыки сотрудничества.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</vt:lpstr>
      <vt:lpstr>Элементарность опытов:</vt:lpstr>
      <vt:lpstr>Классификация экспериментов:</vt:lpstr>
      <vt:lpstr>Направления:</vt:lpstr>
      <vt:lpstr>Структура детского экспериментирования:</vt:lpstr>
      <vt:lpstr>Презентация PowerPoint</vt:lpstr>
      <vt:lpstr>Стимулы:</vt:lpstr>
      <vt:lpstr>Блоки педагогического процесса:</vt:lpstr>
      <vt:lpstr>Примерный алгоритм:</vt:lpstr>
      <vt:lpstr>  Структура занятия- экспериментирования</vt:lpstr>
      <vt:lpstr>Приборы и оборудование:</vt:lpstr>
      <vt:lpstr>Что даёт экспериментальная деятельность</vt:lpstr>
      <vt:lpstr>Правила трёх «П»</vt:lpstr>
      <vt:lpstr>Трудности</vt:lpstr>
      <vt:lpstr>Презентация PowerPoint</vt:lpstr>
      <vt:lpstr>              Познавательно- исследовательская деятельность  в дошкольном учреждении позволяет не только поддерживать имеющийся интерес,  но и возбуждать, по какой-то причине погасший,  что является залогом успешного обучения в дальнейшем.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HP</cp:lastModifiedBy>
  <cp:revision>48</cp:revision>
  <dcterms:created xsi:type="dcterms:W3CDTF">2015-03-29T14:59:34Z</dcterms:created>
  <dcterms:modified xsi:type="dcterms:W3CDTF">2024-06-28T06:10:37Z</dcterms:modified>
</cp:coreProperties>
</file>