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72" r:id="rId4"/>
    <p:sldId id="259" r:id="rId5"/>
    <p:sldId id="260" r:id="rId6"/>
    <p:sldId id="261" r:id="rId7"/>
    <p:sldId id="263" r:id="rId8"/>
    <p:sldId id="257" r:id="rId9"/>
    <p:sldId id="264" r:id="rId10"/>
    <p:sldId id="276" r:id="rId11"/>
    <p:sldId id="277" r:id="rId12"/>
    <p:sldId id="268" r:id="rId13"/>
    <p:sldId id="262" r:id="rId14"/>
    <p:sldId id="275" r:id="rId15"/>
    <p:sldId id="270" r:id="rId16"/>
    <p:sldId id="274" r:id="rId17"/>
    <p:sldId id="269" r:id="rId18"/>
    <p:sldId id="266" r:id="rId19"/>
    <p:sldId id="271" r:id="rId20"/>
    <p:sldId id="267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F30D27E-6D02-4AE9-99D9-3970BE6ED09E}" type="datetimeFigureOut">
              <a:rPr lang="ru-RU"/>
              <a:pPr>
                <a:defRPr/>
              </a:pPr>
              <a:t>09.10.2020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4FE88BD-9945-45C1-BC20-FF292D7562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E99DBA-48B9-4773-8071-2C41CB18A40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51D91-5DA4-4D3F-8B1A-49482DC704C7}" type="datetimeFigureOut">
              <a:rPr lang="ru-RU"/>
              <a:pPr>
                <a:defRPr/>
              </a:pPr>
              <a:t>09.10.2020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9EC63-E284-47AD-A470-F45BE66902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A6DB5-A478-488C-BA81-B72B8BCE76E8}" type="datetimeFigureOut">
              <a:rPr lang="ru-RU"/>
              <a:pPr>
                <a:defRPr/>
              </a:pPr>
              <a:t>09.10.2020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78149-1C81-48DF-9E61-255D7A18F0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F0920-1A37-4DA9-A7A6-175F4CB4A59B}" type="datetimeFigureOut">
              <a:rPr lang="ru-RU"/>
              <a:pPr>
                <a:defRPr/>
              </a:pPr>
              <a:t>09.10.2020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E9CF2-A2E3-4CCF-9C7D-3277953B5A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43528-2901-48DC-855E-28C3F1FDB452}" type="datetimeFigureOut">
              <a:rPr lang="ru-RU"/>
              <a:pPr>
                <a:defRPr/>
              </a:pPr>
              <a:t>09.10.2020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7DF5E-FACB-4A2F-8D85-3DCA373A5F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DDDC7-138C-49FC-8EF4-E482729C7A00}" type="datetimeFigureOut">
              <a:rPr lang="ru-RU"/>
              <a:pPr>
                <a:defRPr/>
              </a:pPr>
              <a:t>09.10.2020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F3A78-4B1B-4371-8578-63313668EF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11859-3634-46CE-B89E-906A7C96E53A}" type="datetimeFigureOut">
              <a:rPr lang="ru-RU"/>
              <a:pPr>
                <a:defRPr/>
              </a:pPr>
              <a:t>09.10.2020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8AD71-EC53-4B21-9D35-6F13311FA9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1A7D4-68B0-4ACA-9259-5011FDFD5454}" type="datetimeFigureOut">
              <a:rPr lang="ru-RU"/>
              <a:pPr>
                <a:defRPr/>
              </a:pPr>
              <a:t>09.10.2020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D7155-0CFB-47D4-9FCA-687A2F764B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FFE9F-ADAA-481E-A762-E50E09712D80}" type="datetimeFigureOut">
              <a:rPr lang="ru-RU"/>
              <a:pPr>
                <a:defRPr/>
              </a:pPr>
              <a:t>09.10.2020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BB1AF-7EC3-4E69-A768-8D677351AD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9B3E3-CB12-4A1D-9135-A03902D83C76}" type="datetimeFigureOut">
              <a:rPr lang="ru-RU"/>
              <a:pPr>
                <a:defRPr/>
              </a:pPr>
              <a:t>09.10.2020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30224-97C0-48F1-A4FA-B8380FDFCB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EDA35-1D47-4916-B42D-350C21ACC287}" type="datetimeFigureOut">
              <a:rPr lang="ru-RU"/>
              <a:pPr>
                <a:defRPr/>
              </a:pPr>
              <a:t>09.10.2020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887B5-9D8C-442E-B310-A3F83709AF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527B4-FC25-43DC-BEDF-728635CFD171}" type="datetimeFigureOut">
              <a:rPr lang="ru-RU"/>
              <a:pPr>
                <a:defRPr/>
              </a:pPr>
              <a:t>09.10.2020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98FC3-04E3-4215-A9E2-E8ABAB6960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EB7673-CBED-49E1-BEEE-DBC1CABF27BC}" type="datetimeFigureOut">
              <a:rPr lang="ru-RU"/>
              <a:pPr>
                <a:defRPr/>
              </a:pPr>
              <a:t>09.10.2020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AC339A-422B-45C8-AB24-E549DD56E3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3267075"/>
          </a:xfrm>
        </p:spPr>
        <p:txBody>
          <a:bodyPr/>
          <a:lstStyle/>
          <a:p>
            <a:r>
              <a:rPr lang="ru-RU" smtClean="0"/>
              <a:t>Познавательно-творческий проект </a:t>
            </a:r>
            <a:br>
              <a:rPr lang="ru-RU" smtClean="0"/>
            </a:br>
            <a:r>
              <a:rPr lang="ru-RU" smtClean="0"/>
              <a:t>«Секреты глиняного комочка»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5600" y="3789363"/>
            <a:ext cx="3708400" cy="249555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ru-RU" sz="1000" b="1" smtClean="0">
                <a:solidFill>
                  <a:schemeClr val="tx1"/>
                </a:solidFill>
              </a:rPr>
              <a:t>                    Разработчики:</a:t>
            </a:r>
          </a:p>
          <a:p>
            <a:pPr algn="l">
              <a:lnSpc>
                <a:spcPct val="80000"/>
              </a:lnSpc>
            </a:pPr>
            <a:r>
              <a:rPr lang="ru-RU" sz="1000" b="1" smtClean="0">
                <a:solidFill>
                  <a:schemeClr val="tx1"/>
                </a:solidFill>
              </a:rPr>
              <a:t>Блескина Светлана Александровна, </a:t>
            </a:r>
          </a:p>
          <a:p>
            <a:pPr algn="l">
              <a:lnSpc>
                <a:spcPct val="80000"/>
              </a:lnSpc>
            </a:pPr>
            <a:r>
              <a:rPr lang="ru-RU" sz="1000" b="1" smtClean="0">
                <a:solidFill>
                  <a:schemeClr val="tx1"/>
                </a:solidFill>
              </a:rPr>
              <a:t>воспитатель МДОУ </a:t>
            </a:r>
            <a:r>
              <a:rPr lang="ru-RU" sz="1000" b="1" smtClean="0">
                <a:solidFill>
                  <a:schemeClr val="tx1"/>
                </a:solidFill>
                <a:latin typeface="Arial" charset="0"/>
              </a:rPr>
              <a:t>«Детский сад № 4 р.п. Семибратово»</a:t>
            </a:r>
            <a:r>
              <a:rPr lang="ru-RU" sz="1000" b="1" smtClean="0">
                <a:solidFill>
                  <a:schemeClr val="tx1"/>
                </a:solidFill>
              </a:rPr>
              <a:t>;</a:t>
            </a:r>
          </a:p>
          <a:p>
            <a:pPr algn="l">
              <a:lnSpc>
                <a:spcPct val="80000"/>
              </a:lnSpc>
            </a:pPr>
            <a:r>
              <a:rPr lang="ru-RU" sz="1000" b="1" smtClean="0">
                <a:solidFill>
                  <a:schemeClr val="tx1"/>
                </a:solidFill>
              </a:rPr>
              <a:t>Изюмова Татьяна Петровна, </a:t>
            </a:r>
          </a:p>
          <a:p>
            <a:pPr algn="l">
              <a:lnSpc>
                <a:spcPct val="80000"/>
              </a:lnSpc>
            </a:pPr>
            <a:r>
              <a:rPr lang="ru-RU" sz="1000" b="1" smtClean="0">
                <a:solidFill>
                  <a:schemeClr val="tx1"/>
                </a:solidFill>
              </a:rPr>
              <a:t>воспитатель МДОУ № 15 «Алёнушка» ЯМР;</a:t>
            </a:r>
          </a:p>
          <a:p>
            <a:pPr algn="l">
              <a:lnSpc>
                <a:spcPct val="80000"/>
              </a:lnSpc>
            </a:pPr>
            <a:r>
              <a:rPr lang="ru-RU" sz="1000" b="1" smtClean="0">
                <a:solidFill>
                  <a:schemeClr val="tx1"/>
                </a:solidFill>
              </a:rPr>
              <a:t>Балина Ольга Александровна,</a:t>
            </a:r>
          </a:p>
          <a:p>
            <a:pPr algn="l">
              <a:lnSpc>
                <a:spcPct val="80000"/>
              </a:lnSpc>
            </a:pPr>
            <a:r>
              <a:rPr lang="ru-RU" sz="1000" b="1" smtClean="0">
                <a:solidFill>
                  <a:schemeClr val="tx1"/>
                </a:solidFill>
              </a:rPr>
              <a:t>воспитатель МДОУ д/с № 28  р.п Ишня;</a:t>
            </a:r>
          </a:p>
          <a:p>
            <a:pPr algn="l">
              <a:lnSpc>
                <a:spcPct val="80000"/>
              </a:lnSpc>
            </a:pPr>
            <a:r>
              <a:rPr lang="ru-RU" sz="1000" b="1" smtClean="0">
                <a:solidFill>
                  <a:schemeClr val="tx1"/>
                </a:solidFill>
              </a:rPr>
              <a:t>Зеленина Елена Владимировна,</a:t>
            </a:r>
          </a:p>
          <a:p>
            <a:pPr algn="l">
              <a:lnSpc>
                <a:spcPct val="80000"/>
              </a:lnSpc>
            </a:pPr>
            <a:r>
              <a:rPr lang="ru-RU" sz="1000" b="1" smtClean="0">
                <a:solidFill>
                  <a:schemeClr val="tx1"/>
                </a:solidFill>
              </a:rPr>
              <a:t> воспитатель МДОУ д/с № 28  р.п Ишня;</a:t>
            </a:r>
          </a:p>
          <a:p>
            <a:pPr algn="l">
              <a:lnSpc>
                <a:spcPct val="80000"/>
              </a:lnSpc>
            </a:pPr>
            <a:r>
              <a:rPr lang="ru-RU" sz="1000" b="1" smtClean="0">
                <a:solidFill>
                  <a:schemeClr val="tx1"/>
                </a:solidFill>
              </a:rPr>
              <a:t>Чагочкина Елена Викторовна,</a:t>
            </a:r>
          </a:p>
          <a:p>
            <a:pPr algn="l">
              <a:lnSpc>
                <a:spcPct val="80000"/>
              </a:lnSpc>
            </a:pPr>
            <a:r>
              <a:rPr lang="ru-RU" sz="1000" b="1" smtClean="0">
                <a:solidFill>
                  <a:schemeClr val="tx1"/>
                </a:solidFill>
              </a:rPr>
              <a:t>воспитатель МОУ СШ п. Ярославка ЯМР;</a:t>
            </a:r>
          </a:p>
          <a:p>
            <a:pPr algn="l">
              <a:lnSpc>
                <a:spcPct val="80000"/>
              </a:lnSpc>
            </a:pPr>
            <a:r>
              <a:rPr lang="ru-RU" sz="1000" b="1" smtClean="0">
                <a:solidFill>
                  <a:schemeClr val="tx1"/>
                </a:solidFill>
              </a:rPr>
              <a:t>Носкова Ольга Анатольевна,</a:t>
            </a:r>
          </a:p>
          <a:p>
            <a:pPr algn="l">
              <a:lnSpc>
                <a:spcPct val="80000"/>
              </a:lnSpc>
            </a:pPr>
            <a:r>
              <a:rPr lang="ru-RU" sz="1000" b="1" smtClean="0">
                <a:solidFill>
                  <a:schemeClr val="tx1"/>
                </a:solidFill>
              </a:rPr>
              <a:t>воспитатель МДОУ д/с № 1  р.п Некрасовское.</a:t>
            </a:r>
          </a:p>
          <a:p>
            <a:pPr algn="r">
              <a:lnSpc>
                <a:spcPct val="80000"/>
              </a:lnSpc>
            </a:pPr>
            <a:endParaRPr lang="ru-RU" sz="1000" b="1" smtClean="0">
              <a:solidFill>
                <a:schemeClr val="tx1"/>
              </a:solidFill>
            </a:endParaRPr>
          </a:p>
          <a:p>
            <a:pPr algn="r">
              <a:lnSpc>
                <a:spcPct val="80000"/>
              </a:lnSpc>
            </a:pPr>
            <a:endParaRPr lang="ru-RU" sz="10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Подготовительный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/>
              <a:t>Разработка конспектов занятий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/>
              <a:t>Консультация  для родителей: «Познавательная деятельность в домашних условиях».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/>
              <a:t>Обсуждение с родителями путей реализации данного проекта (возможность организации экскурсии к месту заготовки глины, сбор образцов изделий из глины)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/>
              <a:t>По возможности организация экскурсии с участием родителей с целью заготовить природный материал: глину, песок, почву.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/>
              <a:t>Привлечь родителей к изготовлению рабочей одежды (фартук, нарукавники ) для работы с природным материалом.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Диагностический инструментарий</a:t>
            </a:r>
            <a:endParaRPr lang="ru-RU" dirty="0"/>
          </a:p>
        </p:txBody>
      </p:sp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1252538" y="3178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</p:nvPr>
        </p:nvGraphicFramePr>
        <p:xfrm>
          <a:off x="1115617" y="1692279"/>
          <a:ext cx="6976823" cy="4040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4789">
                  <a:extLst>
                    <a:ext uri="{9D8B030D-6E8A-4147-A177-3AD203B41FA5}"/>
                  </a:extLst>
                </a:gridCol>
                <a:gridCol w="1644789">
                  <a:extLst>
                    <a:ext uri="{9D8B030D-6E8A-4147-A177-3AD203B41FA5}"/>
                  </a:extLst>
                </a:gridCol>
                <a:gridCol w="543019">
                  <a:extLst>
                    <a:ext uri="{9D8B030D-6E8A-4147-A177-3AD203B41FA5}"/>
                  </a:extLst>
                </a:gridCol>
                <a:gridCol w="867698">
                  <a:extLst>
                    <a:ext uri="{9D8B030D-6E8A-4147-A177-3AD203B41FA5}"/>
                  </a:extLst>
                </a:gridCol>
                <a:gridCol w="867698">
                  <a:extLst>
                    <a:ext uri="{9D8B030D-6E8A-4147-A177-3AD203B41FA5}"/>
                  </a:extLst>
                </a:gridCol>
                <a:gridCol w="1408830">
                  <a:extLst>
                    <a:ext uri="{9D8B030D-6E8A-4147-A177-3AD203B41FA5}"/>
                  </a:extLst>
                </a:gridCol>
              </a:tblGrid>
              <a:tr h="64682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Дети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Знает  что такое глина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Знает  о свойствах глины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Определяет предметы, сделанные из глины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/>
                </a:extLst>
              </a:tr>
              <a:tr h="2197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пластичность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хрупкость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водонепроницаемость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99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/>
                </a:extLst>
              </a:tr>
              <a:tr h="399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/>
                </a:extLst>
              </a:tr>
              <a:tr h="399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2560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922337"/>
          </a:xfrm>
        </p:spPr>
        <p:txBody>
          <a:bodyPr/>
          <a:lstStyle/>
          <a:p>
            <a:r>
              <a:rPr lang="ru-RU" smtClean="0"/>
              <a:t>Карта детских идей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323850" y="981075"/>
          <a:ext cx="8229600" cy="6173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/>
                  </a:extLst>
                </a:gridCol>
                <a:gridCol w="2743200">
                  <a:extLst>
                    <a:ext uri="{9D8B030D-6E8A-4147-A177-3AD203B41FA5}"/>
                  </a:extLst>
                </a:gridCol>
                <a:gridCol w="2743200">
                  <a:extLst>
                    <a:ext uri="{9D8B030D-6E8A-4147-A177-3AD203B41FA5}"/>
                  </a:extLst>
                </a:gridCol>
              </a:tblGrid>
              <a:tr h="586864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Что  знаем?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Что хотим узнать?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Где</a:t>
                      </a:r>
                      <a:r>
                        <a:rPr lang="ru-RU" baseline="0" dirty="0" smtClean="0"/>
                        <a:t> об этом узнаем?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Глина находится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в земле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Можно ли</a:t>
                      </a:r>
                      <a:r>
                        <a:rPr lang="ru-RU" baseline="0" dirty="0" smtClean="0"/>
                        <a:t> найти глину </a:t>
                      </a:r>
                      <a:r>
                        <a:rPr lang="ru-RU" dirty="0" smtClean="0"/>
                        <a:t>в нашей местности?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Рассмотреть</a:t>
                      </a:r>
                      <a:r>
                        <a:rPr lang="ru-RU" baseline="0" dirty="0" smtClean="0"/>
                        <a:t> п</a:t>
                      </a:r>
                      <a:r>
                        <a:rPr lang="ru-RU" dirty="0" smtClean="0"/>
                        <a:t>очвенную карту в Атласе данной местности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Глина бывает мягкой как пластилин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Какими ещё свойствами обладает глина?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Проведение опытов с глиной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Глина коричневого цвета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Какие виды глины встречаются в природе?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Спросить у взрослых, посмотреть в интернете </a:t>
                      </a:r>
                    </a:p>
                    <a:p>
                      <a:r>
                        <a:rPr lang="ru-RU" dirty="0" smtClean="0"/>
                        <a:t>в библиотеке, энциклопедии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Глиняными</a:t>
                      </a:r>
                      <a:r>
                        <a:rPr lang="ru-RU" baseline="0" dirty="0" smtClean="0"/>
                        <a:t> бывают игрушки, посуда.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Где ещё можно использовать глину?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Спросить у взрослых, посмотреть в интернете </a:t>
                      </a:r>
                    </a:p>
                    <a:p>
                      <a:r>
                        <a:rPr lang="ru-RU" dirty="0" smtClean="0"/>
                        <a:t>в энциклопедии 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Чтобы</a:t>
                      </a:r>
                      <a:r>
                        <a:rPr lang="ru-RU" baseline="0" dirty="0" smtClean="0"/>
                        <a:t> слепить игрушку, глину нужно намочить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Что нужно</a:t>
                      </a:r>
                      <a:r>
                        <a:rPr lang="ru-RU" baseline="0" dirty="0" smtClean="0"/>
                        <a:t> знать, чтобы готовое изделие было прочным?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Посмотреть видео</a:t>
                      </a:r>
                      <a:r>
                        <a:rPr lang="ru-RU" baseline="0" dirty="0" smtClean="0"/>
                        <a:t> о б изготовлении глиняных изделий.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Основной этап:</a:t>
            </a:r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2400" smtClean="0"/>
              <a:t>Понедельник: (свойства)</a:t>
            </a:r>
          </a:p>
          <a:p>
            <a:pPr marL="0" indent="0">
              <a:buFont typeface="Arial" charset="0"/>
              <a:buNone/>
            </a:pPr>
            <a:r>
              <a:rPr lang="ru-RU" sz="2400" smtClean="0"/>
              <a:t>1.Экспериментирование с природным материалом (глиной, песком, почвой, водой) с целью изучить их свойства и качества. </a:t>
            </a:r>
            <a:endParaRPr lang="ru-RU" sz="2400" smtClean="0">
              <a:latin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ru-RU" sz="2400" smtClean="0"/>
              <a:t>2.Беседа «Волшебная глина»</a:t>
            </a:r>
          </a:p>
          <a:p>
            <a:pPr marL="0" indent="0">
              <a:buFont typeface="Arial" charset="0"/>
              <a:buNone/>
            </a:pPr>
            <a:r>
              <a:rPr lang="ru-RU" sz="2400" smtClean="0"/>
              <a:t>Вторник: (поделки)</a:t>
            </a:r>
          </a:p>
          <a:p>
            <a:pPr marL="0" indent="0">
              <a:buFont typeface="Arial" charset="0"/>
              <a:buNone/>
            </a:pPr>
            <a:r>
              <a:rPr lang="ru-RU" sz="2400" smtClean="0"/>
              <a:t>1.НОД «В гостях у гончаров». (Лепка глиняной игрушки или посуды по желанию детей.) </a:t>
            </a:r>
          </a:p>
          <a:p>
            <a:pPr marL="0" indent="0">
              <a:buFont typeface="Arial" charset="0"/>
              <a:buNone/>
            </a:pPr>
            <a:r>
              <a:rPr lang="ru-RU" sz="2400" smtClean="0"/>
              <a:t>2.Обжиг изделия в печи взрослыми.</a:t>
            </a:r>
          </a:p>
          <a:p>
            <a:pPr marL="0" indent="0">
              <a:buFont typeface="Arial" charset="0"/>
              <a:buNone/>
            </a:pPr>
            <a:r>
              <a:rPr lang="ru-RU" sz="2400" smtClean="0"/>
              <a:t>3.Чтение сказки «Глиняный парень»</a:t>
            </a:r>
          </a:p>
          <a:p>
            <a:pPr marL="0" indent="0">
              <a:buFont typeface="Arial" charset="0"/>
              <a:buNone/>
            </a:pPr>
            <a:endParaRPr lang="ru-RU" smtClean="0"/>
          </a:p>
          <a:p>
            <a:pPr marL="0" indent="0"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Основной этап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ru-RU" sz="2400" smtClean="0"/>
              <a:t>Среда: (медицина, строительство)</a:t>
            </a:r>
          </a:p>
          <a:p>
            <a:pPr marL="0" indent="0">
              <a:buFont typeface="Arial" charset="0"/>
              <a:buNone/>
            </a:pPr>
            <a:r>
              <a:rPr lang="ru-RU" sz="2400" smtClean="0"/>
              <a:t>1.НОД «Такая полезная глина». </a:t>
            </a:r>
          </a:p>
          <a:p>
            <a:pPr marL="0" indent="0">
              <a:buFont typeface="Arial" charset="0"/>
              <a:buNone/>
            </a:pPr>
            <a:r>
              <a:rPr lang="ru-RU" sz="2400" smtClean="0"/>
              <a:t>2.С/РИ «Больница», «Стройка»</a:t>
            </a:r>
          </a:p>
          <a:p>
            <a:pPr marL="0" indent="0">
              <a:buFont typeface="Arial" charset="0"/>
              <a:buNone/>
            </a:pPr>
            <a:r>
              <a:rPr lang="ru-RU" sz="2400" smtClean="0"/>
              <a:t>Четверг: (роспись)</a:t>
            </a:r>
          </a:p>
          <a:p>
            <a:pPr marL="0" indent="0">
              <a:buFont typeface="Arial" charset="0"/>
              <a:buNone/>
            </a:pPr>
            <a:r>
              <a:rPr lang="ru-RU" sz="2400" smtClean="0"/>
              <a:t>1.НОД «Роспись глиняного изделия».</a:t>
            </a:r>
          </a:p>
          <a:p>
            <a:pPr marL="0" indent="0">
              <a:buFont typeface="Arial" charset="0"/>
              <a:buNone/>
            </a:pPr>
            <a:r>
              <a:rPr lang="ru-RU" sz="2400" smtClean="0"/>
              <a:t>2.Дидактические игры</a:t>
            </a:r>
          </a:p>
          <a:p>
            <a:pPr marL="0" indent="0">
              <a:buFont typeface="Arial" charset="0"/>
              <a:buNone/>
            </a:pPr>
            <a:r>
              <a:rPr lang="ru-RU" sz="2400" smtClean="0"/>
              <a:t>Пятница: (итог)</a:t>
            </a:r>
          </a:p>
          <a:p>
            <a:pPr marL="0" indent="0">
              <a:buFont typeface="Arial" charset="0"/>
              <a:buNone/>
            </a:pPr>
            <a:r>
              <a:rPr lang="ru-RU" sz="2400" smtClean="0"/>
              <a:t>1.Загадки о глине</a:t>
            </a:r>
          </a:p>
          <a:p>
            <a:pPr marL="0" indent="0">
              <a:buFont typeface="Arial" charset="0"/>
              <a:buNone/>
            </a:pPr>
            <a:r>
              <a:rPr lang="ru-RU" sz="2400" smtClean="0"/>
              <a:t>2.Организация выставки детских поделок из глины.</a:t>
            </a:r>
          </a:p>
          <a:p>
            <a:pPr marL="0" indent="0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Заключительный этап</a:t>
            </a:r>
          </a:p>
        </p:txBody>
      </p:sp>
      <p:sp>
        <p:nvSpPr>
          <p:cNvPr id="29698" name="Объект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525963"/>
          </a:xfrm>
        </p:spPr>
        <p:txBody>
          <a:bodyPr/>
          <a:lstStyle/>
          <a:p>
            <a:r>
              <a:rPr lang="ru-RU" smtClean="0"/>
              <a:t>Выставка детских работ из глины</a:t>
            </a:r>
          </a:p>
          <a:p>
            <a:r>
              <a:rPr lang="ru-RU" smtClean="0"/>
              <a:t>Создание мини-музея глиняных изделий</a:t>
            </a:r>
          </a:p>
          <a:p>
            <a:r>
              <a:rPr lang="ru-RU" smtClean="0"/>
              <a:t>Создание мультфильма «Приключение глиняного комочка»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ППРС</a:t>
            </a:r>
          </a:p>
        </p:txBody>
      </p:sp>
      <p:sp>
        <p:nvSpPr>
          <p:cNvPr id="3072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Создание коллекции (картотеки) различных видов глины.</a:t>
            </a:r>
          </a:p>
          <a:p>
            <a:r>
              <a:rPr lang="ru-RU" smtClean="0"/>
              <a:t>Создание фотоальбома « Чудесные превращение глиняного комочка»</a:t>
            </a:r>
          </a:p>
          <a:p>
            <a:r>
              <a:rPr lang="ru-RU" smtClean="0"/>
              <a:t>Создание картотеки опытов с глиной и песком. </a:t>
            </a:r>
          </a:p>
          <a:p>
            <a:r>
              <a:rPr lang="ru-RU" smtClean="0"/>
              <a:t>Создание мини-лаборатории для опытов с природным материалом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Ожидаемые результаты: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Созданы условия для </a:t>
            </a:r>
            <a:r>
              <a:rPr lang="ru-RU" dirty="0"/>
              <a:t>самостоятельной </a:t>
            </a:r>
            <a:r>
              <a:rPr lang="ru-RU" dirty="0" smtClean="0"/>
              <a:t>познавательно-экспериментальной деятельности детей;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Расширился кругозор детей; обогатился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словарный запас;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Дети получили представление об использовании глины в быту, обогатилось содержание сюжетно-ролевых игр;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Дети способны самостоятельно организовать экспериментальную деятельность и делать выводы;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Дети используют глину для самостоятельной творческой деятельности.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Информационные ресурсы: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err="1"/>
              <a:t>Дыбина</a:t>
            </a:r>
            <a:r>
              <a:rPr lang="ru-RU" dirty="0"/>
              <a:t> О. В. </a:t>
            </a:r>
            <a:r>
              <a:rPr lang="ru-RU" dirty="0" smtClean="0"/>
              <a:t>«Из чего сделаны предметы. Экспериментальная деятельность в ДОУ»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smtClean="0"/>
              <a:t>Рыжова Л.А «Методика детского экспериментирования»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Лобанова В.А «Лепим из глины»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3</a:t>
            </a:r>
            <a:r>
              <a:rPr lang="ru-RU" dirty="0"/>
              <a:t>. Мартынова Е. Н. ,Сучкова Н. М., Организация опытно-экспериментальной деятельности детей 2 - 7 лет. 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Организация и продуманность системы оценивания: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Оснащение предметно-пространственной среды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Создание доверительных отношений между участниками воспитательного процесса;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Учитывать потребности, интересы ребёнка;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Использование игровых приёмов, опытнической деятельности, рекомендации родителям;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Организация сотрудничества между субъектами воспитательного процесса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/>
              <a:t>(</a:t>
            </a:r>
            <a:r>
              <a:rPr lang="ru-RU" dirty="0" smtClean="0"/>
              <a:t>работа в парах, группами, участие родителей)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    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Актуальность проекта: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  Данный проект является актуальным, так как в старшем дошкольном возрасте происходит развитие познавательной потребности, </a:t>
            </a:r>
            <a:r>
              <a:rPr lang="ru-RU" dirty="0"/>
              <a:t>направленной на </a:t>
            </a:r>
            <a:r>
              <a:rPr lang="ru-RU" i="1" dirty="0"/>
              <a:t>«открытие»</a:t>
            </a:r>
            <a:r>
              <a:rPr lang="ru-RU" dirty="0"/>
              <a:t> нового, которая развивает продуктивные формы мышления.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  Важнейшее </a:t>
            </a:r>
            <a:r>
              <a:rPr lang="ru-RU" dirty="0"/>
              <a:t>значение для развития детей имеет их практическая деятельность, а особый интерес представляет детское экспериментирование с компонентами неживой </a:t>
            </a:r>
            <a:r>
              <a:rPr lang="ru-RU" dirty="0" smtClean="0"/>
              <a:t>природы.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  Поэтому </a:t>
            </a:r>
            <a:r>
              <a:rPr lang="ru-RU" dirty="0"/>
              <a:t>очень важно познакомить детей с почвой, свойствами песка и глины таким образом, чтобы не только преподносить им готовые знания, но и помогать </a:t>
            </a:r>
            <a:r>
              <a:rPr lang="ru-RU" dirty="0" smtClean="0"/>
              <a:t> </a:t>
            </a:r>
            <a:r>
              <a:rPr lang="ru-RU" dirty="0"/>
              <a:t>добывать эти знания </a:t>
            </a:r>
            <a:r>
              <a:rPr lang="ru-RU" dirty="0" smtClean="0"/>
              <a:t>самим, с </a:t>
            </a:r>
            <a:r>
              <a:rPr lang="ru-RU" dirty="0"/>
              <a:t>помощью игровых методов, </a:t>
            </a:r>
            <a:r>
              <a:rPr lang="ru-RU" dirty="0" smtClean="0"/>
              <a:t>экспериментирования, исследования</a:t>
            </a:r>
            <a:r>
              <a:rPr lang="ru-RU" dirty="0"/>
              <a:t>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   </a:t>
            </a:r>
            <a:r>
              <a:rPr lang="ru-RU" dirty="0" smtClean="0"/>
              <a:t> Спасибо за внимание</a:t>
            </a:r>
            <a:r>
              <a:rPr lang="ru-RU" dirty="0"/>
              <a:t>! </a:t>
            </a:r>
            <a:br>
              <a:rPr lang="ru-RU" dirty="0"/>
            </a:br>
            <a:endParaRPr lang="ru-RU" dirty="0"/>
          </a:p>
        </p:txBody>
      </p:sp>
      <p:sp>
        <p:nvSpPr>
          <p:cNvPr id="3481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4000" smtClean="0"/>
              <a:t>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Принципы дошкольного образования: </a:t>
            </a:r>
            <a:endParaRPr lang="ru-RU" dirty="0"/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Содействие и сотрудничество детей и взрослых, признание ребенка полноценным участником образовательного процесса</a:t>
            </a:r>
          </a:p>
          <a:p>
            <a:r>
              <a:rPr lang="ru-RU" smtClean="0"/>
              <a:t>Формирование познавательных интересов и познавательных действий ребенка в различных видах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Замысел проекта:</a:t>
            </a:r>
            <a:br>
              <a:rPr lang="ru-RU" dirty="0" smtClean="0"/>
            </a:br>
            <a:r>
              <a:rPr lang="ru-RU" dirty="0" smtClean="0"/>
              <a:t>Исследовательский вопрос:</a:t>
            </a:r>
            <a:endParaRPr lang="ru-RU" dirty="0"/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/>
              <a:t>     Во что может превратиться глиняный комочек?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Цель проекта: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 Формирование </a:t>
            </a:r>
            <a:r>
              <a:rPr lang="ru-RU" dirty="0"/>
              <a:t>у детей </a:t>
            </a:r>
            <a:r>
              <a:rPr lang="ru-RU" dirty="0" smtClean="0"/>
              <a:t>представления о свойствах</a:t>
            </a:r>
            <a:r>
              <a:rPr lang="ru-RU" dirty="0"/>
              <a:t> </a:t>
            </a:r>
            <a:r>
              <a:rPr lang="ru-RU" dirty="0" smtClean="0"/>
              <a:t>природного материала - </a:t>
            </a:r>
            <a:r>
              <a:rPr lang="ru-RU" b="1" dirty="0" smtClean="0"/>
              <a:t>глины</a:t>
            </a:r>
            <a:r>
              <a:rPr lang="ru-RU" dirty="0" smtClean="0"/>
              <a:t> и её применении в быту.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Задачи: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Создать условия для развития познавательной активности детей и поддержания интереса к экспериментальной деятельности.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Познакомить </a:t>
            </a:r>
            <a:r>
              <a:rPr lang="ru-RU" dirty="0"/>
              <a:t>детей с такими компонентами неживой природы, как </a:t>
            </a:r>
            <a:r>
              <a:rPr lang="ru-RU" b="1" dirty="0"/>
              <a:t>почва</a:t>
            </a:r>
            <a:r>
              <a:rPr lang="ru-RU" dirty="0" smtClean="0"/>
              <a:t>, </a:t>
            </a:r>
            <a:r>
              <a:rPr lang="ru-RU" b="1" dirty="0" smtClean="0"/>
              <a:t>песок </a:t>
            </a:r>
            <a:r>
              <a:rPr lang="ru-RU" b="1" dirty="0"/>
              <a:t>и глина и их </a:t>
            </a:r>
            <a:r>
              <a:rPr lang="ru-RU" b="1" dirty="0" smtClean="0"/>
              <a:t>свойствами</a:t>
            </a:r>
            <a:r>
              <a:rPr lang="ru-RU" dirty="0" smtClean="0"/>
              <a:t>, </a:t>
            </a:r>
            <a:r>
              <a:rPr lang="ru-RU" dirty="0"/>
              <a:t>чем они похожи и чем </a:t>
            </a:r>
            <a:r>
              <a:rPr lang="ru-RU" dirty="0" smtClean="0"/>
              <a:t>отличаются</a:t>
            </a:r>
            <a:r>
              <a:rPr lang="ru-RU" dirty="0"/>
              <a:t> </a:t>
            </a:r>
            <a:r>
              <a:rPr lang="ru-RU" dirty="0" smtClean="0"/>
              <a:t>( цвет, запах, </a:t>
            </a:r>
            <a:r>
              <a:rPr lang="ru-RU" i="1" dirty="0" smtClean="0"/>
              <a:t>сыпучесть, рыхлость, пластичность, способность пропускать воду)</a:t>
            </a:r>
            <a:r>
              <a:rPr lang="ru-RU" dirty="0"/>
              <a:t>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Систематизировать </a:t>
            </a:r>
            <a:r>
              <a:rPr lang="ru-RU" dirty="0"/>
              <a:t>элементарные знания </a:t>
            </a:r>
            <a:r>
              <a:rPr lang="ru-RU" dirty="0" smtClean="0"/>
              <a:t>об </a:t>
            </a:r>
            <a:r>
              <a:rPr lang="ru-RU" b="1" dirty="0" smtClean="0"/>
              <a:t>использовании </a:t>
            </a:r>
            <a:r>
              <a:rPr lang="ru-RU" b="1" dirty="0"/>
              <a:t>человеком </a:t>
            </a:r>
            <a:r>
              <a:rPr lang="ru-RU" b="1" dirty="0" smtClean="0"/>
              <a:t>глины</a:t>
            </a:r>
            <a:r>
              <a:rPr lang="ru-RU" dirty="0" smtClean="0"/>
              <a:t>: </a:t>
            </a:r>
            <a:r>
              <a:rPr lang="ru-RU" i="1" dirty="0" smtClean="0"/>
              <a:t>производство </a:t>
            </a:r>
            <a:r>
              <a:rPr lang="ru-RU" i="1" dirty="0"/>
              <a:t>посуды, игрушек, </a:t>
            </a:r>
            <a:r>
              <a:rPr lang="ru-RU" i="1" dirty="0" smtClean="0"/>
              <a:t>строительство, медицина)</a:t>
            </a: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Обогащать словарный запас новыми понятиями: сыпучий</a:t>
            </a:r>
            <a:r>
              <a:rPr lang="ru-RU" dirty="0"/>
              <a:t>, </a:t>
            </a:r>
            <a:r>
              <a:rPr lang="ru-RU" dirty="0" smtClean="0"/>
              <a:t>пластичный, рыхлый</a:t>
            </a:r>
            <a:r>
              <a:rPr lang="ru-RU" dirty="0"/>
              <a:t>, </a:t>
            </a:r>
            <a:r>
              <a:rPr lang="ru-RU" dirty="0" smtClean="0"/>
              <a:t>геолог</a:t>
            </a:r>
            <a:r>
              <a:rPr lang="ru-RU" dirty="0"/>
              <a:t>, </a:t>
            </a:r>
            <a:r>
              <a:rPr lang="ru-RU" dirty="0" smtClean="0"/>
              <a:t>гончар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Побуждать желание использовать глину в творческой деятельности.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Участники проекта</a:t>
            </a:r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Дети старшего дошкольного возраста</a:t>
            </a:r>
          </a:p>
          <a:p>
            <a:r>
              <a:rPr lang="ru-RU" smtClean="0"/>
              <a:t>Педагоги</a:t>
            </a:r>
          </a:p>
          <a:p>
            <a:r>
              <a:rPr lang="ru-RU" smtClean="0"/>
              <a:t>Родители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Тип проекта: познавательный, творческий;</a:t>
            </a:r>
          </a:p>
          <a:p>
            <a:r>
              <a:rPr lang="ru-RU" smtClean="0"/>
              <a:t>Сроки реализации: 1 неделя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Этапы реализации проекта:</a:t>
            </a:r>
            <a:br>
              <a:rPr lang="ru-RU" dirty="0" smtClean="0"/>
            </a:br>
            <a:r>
              <a:rPr lang="ru-RU" dirty="0" smtClean="0"/>
              <a:t>Подготовительный 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65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Постановка цели, задач, </a:t>
            </a:r>
            <a:r>
              <a:rPr lang="ru-RU" b="1" dirty="0"/>
              <a:t>определение актуальности и значимости проекта.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/>
              <a:t>Составление  плана работы с детьми в разных видах деятельности </a:t>
            </a:r>
            <a:r>
              <a:rPr lang="ru-RU" b="1" dirty="0" smtClean="0"/>
              <a:t>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Создание  мини-лаборатории:  подготовка </a:t>
            </a:r>
            <a:r>
              <a:rPr lang="ru-RU" b="1" dirty="0"/>
              <a:t>оборудования и материалов (песок</a:t>
            </a:r>
            <a:r>
              <a:rPr lang="ru-RU" b="1" dirty="0" smtClean="0"/>
              <a:t>, глина</a:t>
            </a:r>
            <a:r>
              <a:rPr lang="ru-RU" b="1" dirty="0"/>
              <a:t>, почва, </a:t>
            </a:r>
            <a:r>
              <a:rPr lang="ru-RU" b="1" dirty="0" smtClean="0"/>
              <a:t>вода, лупы, ложечки,, </a:t>
            </a:r>
            <a:r>
              <a:rPr lang="ru-RU" b="1" dirty="0" err="1" smtClean="0"/>
              <a:t>спец.одежда</a:t>
            </a:r>
            <a:r>
              <a:rPr lang="ru-RU" b="1" dirty="0" smtClean="0"/>
              <a:t> : нарукавники, фартуки)</a:t>
            </a:r>
            <a:endParaRPr lang="ru-RU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Изучение </a:t>
            </a:r>
            <a:r>
              <a:rPr lang="ru-RU" b="1" dirty="0"/>
              <a:t>уровня знаний детей по теме. </a:t>
            </a:r>
            <a:r>
              <a:rPr lang="ru-RU" b="1" dirty="0" smtClean="0"/>
              <a:t>Разработка карты детских идей.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Подбор наглядного, </a:t>
            </a:r>
            <a:r>
              <a:rPr lang="ru-RU" b="1" dirty="0"/>
              <a:t>литературного и иллюстрированного материала; </a:t>
            </a:r>
            <a:endParaRPr lang="ru-RU" b="1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/>
              <a:t>Подготовить образцы  </a:t>
            </a:r>
            <a:r>
              <a:rPr lang="ru-RU" b="1" dirty="0"/>
              <a:t>глиняных изделий, </a:t>
            </a:r>
            <a:endParaRPr lang="ru-RU" b="1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906</TotalTime>
  <Words>738</Words>
  <Application>Microsoft Office PowerPoint</Application>
  <PresentationFormat>Экран (4:3)</PresentationFormat>
  <Paragraphs>124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12</vt:i4>
      </vt:variant>
      <vt:variant>
        <vt:lpstr>Заголовки слайдов</vt:lpstr>
      </vt:variant>
      <vt:variant>
        <vt:i4>20</vt:i4>
      </vt:variant>
    </vt:vector>
  </HeadingPairs>
  <TitlesOfParts>
    <vt:vector size="34" baseType="lpstr">
      <vt:lpstr>Calibri</vt:lpstr>
      <vt:lpstr>Arial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Познавательно-творческий проект  «Секреты глиняного комочка»</vt:lpstr>
      <vt:lpstr>Актуальность проекта: </vt:lpstr>
      <vt:lpstr>Принципы дошкольного образования: </vt:lpstr>
      <vt:lpstr>Замысел проекта: Исследовательский вопрос:</vt:lpstr>
      <vt:lpstr>Цель проекта:</vt:lpstr>
      <vt:lpstr>Задачи:</vt:lpstr>
      <vt:lpstr>Участники проекта</vt:lpstr>
      <vt:lpstr>Слайд 8</vt:lpstr>
      <vt:lpstr>Этапы реализации проекта: Подготовительный :</vt:lpstr>
      <vt:lpstr>Подготовительный</vt:lpstr>
      <vt:lpstr>Диагностический инструментарий</vt:lpstr>
      <vt:lpstr>Карта детских идей</vt:lpstr>
      <vt:lpstr>Основной этап:</vt:lpstr>
      <vt:lpstr>Основной этап</vt:lpstr>
      <vt:lpstr>Заключительный этап</vt:lpstr>
      <vt:lpstr>ППРС</vt:lpstr>
      <vt:lpstr>Ожидаемые результаты: </vt:lpstr>
      <vt:lpstr>Информационные ресурсы:</vt:lpstr>
      <vt:lpstr>Организация и продуманность системы оценивания:</vt:lpstr>
      <vt:lpstr>        Спасибо за внимание!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Познавательно-исследовательский, творческий проект: «Удивительная глина».</dc:title>
  <dc:creator>Дима</dc:creator>
  <cp:lastModifiedBy>user</cp:lastModifiedBy>
  <cp:revision>59</cp:revision>
  <dcterms:created xsi:type="dcterms:W3CDTF">2018-02-12T10:25:29Z</dcterms:created>
  <dcterms:modified xsi:type="dcterms:W3CDTF">2020-10-09T07:26:43Z</dcterms:modified>
</cp:coreProperties>
</file>